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tags/tag20.xml" ContentType="application/vnd.openxmlformats-officedocument.presentationml.tags+xml"/>
  <Override PartName="/ppt/notesSlides/notesSlide22.xml" ContentType="application/vnd.openxmlformats-officedocument.presentationml.notesSlide+xml"/>
  <Override PartName="/ppt/tags/tag21.xml" ContentType="application/vnd.openxmlformats-officedocument.presentationml.tags+xml"/>
  <Override PartName="/ppt/notesSlides/notesSlide23.xml" ContentType="application/vnd.openxmlformats-officedocument.presentationml.notesSlide+xml"/>
  <Override PartName="/ppt/tags/tag22.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27"/>
  </p:notesMasterIdLst>
  <p:sldIdLst>
    <p:sldId id="256" r:id="rId2"/>
    <p:sldId id="257" r:id="rId3"/>
    <p:sldId id="282" r:id="rId4"/>
    <p:sldId id="258" r:id="rId5"/>
    <p:sldId id="259" r:id="rId6"/>
    <p:sldId id="260" r:id="rId7"/>
    <p:sldId id="268" r:id="rId8"/>
    <p:sldId id="271" r:id="rId9"/>
    <p:sldId id="263" r:id="rId10"/>
    <p:sldId id="264" r:id="rId11"/>
    <p:sldId id="265" r:id="rId12"/>
    <p:sldId id="266" r:id="rId13"/>
    <p:sldId id="283" r:id="rId14"/>
    <p:sldId id="275" r:id="rId15"/>
    <p:sldId id="284" r:id="rId16"/>
    <p:sldId id="272" r:id="rId17"/>
    <p:sldId id="273" r:id="rId18"/>
    <p:sldId id="274" r:id="rId19"/>
    <p:sldId id="277" r:id="rId20"/>
    <p:sldId id="278" r:id="rId21"/>
    <p:sldId id="279" r:id="rId22"/>
    <p:sldId id="280" r:id="rId23"/>
    <p:sldId id="281" r:id="rId24"/>
    <p:sldId id="276" r:id="rId25"/>
    <p:sldId id="261"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D0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84604" autoAdjust="0"/>
  </p:normalViewPr>
  <p:slideViewPr>
    <p:cSldViewPr>
      <p:cViewPr varScale="1">
        <p:scale>
          <a:sx n="77" d="100"/>
          <a:sy n="77" d="100"/>
        </p:scale>
        <p:origin x="-804" y="-102"/>
      </p:cViewPr>
      <p:guideLst>
        <p:guide orient="horz" pos="2160"/>
        <p:guide pos="2880"/>
      </p:guideLst>
    </p:cSldViewPr>
  </p:slideViewPr>
  <p:outlineViewPr>
    <p:cViewPr>
      <p:scale>
        <a:sx n="33" d="100"/>
        <a:sy n="33" d="100"/>
      </p:scale>
      <p:origin x="0" y="1734"/>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B1E1503-1A3A-4029-A53E-6C5AEAF2DA4B}" type="datetimeFigureOut">
              <a:rPr lang="en-US"/>
              <a:pPr>
                <a:defRPr/>
              </a:pPr>
              <a:t>11/20/2011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100C406C-1AC4-48E7-8D2F-DB50CB0E64E2}" type="slidenum">
              <a:rPr lang="en-US"/>
              <a:pPr>
                <a:defRPr/>
              </a:pPr>
              <a:t>‹#›</a:t>
            </a:fld>
            <a:endParaRPr lang="en-US"/>
          </a:p>
        </p:txBody>
      </p:sp>
    </p:spTree>
    <p:extLst>
      <p:ext uri="{BB962C8B-B14F-4D97-AF65-F5344CB8AC3E}">
        <p14:creationId xmlns:p14="http://schemas.microsoft.com/office/powerpoint/2010/main" val="32449847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following presentation will analyze the diffusion of Moodle as a new technology innovation.</a:t>
            </a:r>
          </a:p>
          <a:p>
            <a:endParaRPr lang="en-US" smtClean="0"/>
          </a:p>
        </p:txBody>
      </p:sp>
      <p:sp>
        <p:nvSpPr>
          <p:cNvPr id="4" name="Slide Number Placeholder 3"/>
          <p:cNvSpPr>
            <a:spLocks noGrp="1"/>
          </p:cNvSpPr>
          <p:nvPr>
            <p:ph type="sldNum" sz="quarter" idx="5"/>
          </p:nvPr>
        </p:nvSpPr>
        <p:spPr/>
        <p:txBody>
          <a:bodyPr/>
          <a:lstStyle/>
          <a:p>
            <a:pPr>
              <a:defRPr/>
            </a:pPr>
            <a:fld id="{555150E0-0063-4359-A6BA-7842A9246855}"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Having no cost makes Moodle more likely to be attempted and adopted. To speed up the rate of adoption, Rogers (2003) suggests communicating ideas more rapidly in order for knowledge to be developed sooner. The more that people hear about Moodle and are willing to try it, the more its advantages will be acknowledged and it will be adopted. Course creator privileges provoke adopters to be more motivated to adopt the innovation to meet their instruction needs and students’ learning needs. They can also use existing resources and support from an active community.</a:t>
            </a:r>
          </a:p>
          <a:p>
            <a:endParaRPr lang="en-US" smtClean="0"/>
          </a:p>
        </p:txBody>
      </p:sp>
      <p:sp>
        <p:nvSpPr>
          <p:cNvPr id="4" name="Slide Number Placeholder 3"/>
          <p:cNvSpPr>
            <a:spLocks noGrp="1"/>
          </p:cNvSpPr>
          <p:nvPr>
            <p:ph type="sldNum" sz="quarter" idx="5"/>
          </p:nvPr>
        </p:nvSpPr>
        <p:spPr/>
        <p:txBody>
          <a:bodyPr/>
          <a:lstStyle/>
          <a:p>
            <a:pPr>
              <a:defRPr/>
            </a:pPr>
            <a:fld id="{BAE00D7A-5643-4B7F-82C1-4F39D017C39C}"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As people become knowledgeable about the advantages and uses of an innovation to the point of adoption, their next step is to begin to put it to use.  Users of Moodle have the ability to develop their own courses and use it with students or employees. The features of the modules can be adapted and managed to meet the needs of the course and individual learners. The detailed features of Moodle make implementing this innovation an easy transition for any classroom or group learning experience. These features include blogs, scales for grading, a location for recording and analyzing grades, a log to track students’ participation, and file sharing. </a:t>
            </a:r>
          </a:p>
        </p:txBody>
      </p:sp>
      <p:sp>
        <p:nvSpPr>
          <p:cNvPr id="4" name="Slide Number Placeholder 3"/>
          <p:cNvSpPr>
            <a:spLocks noGrp="1"/>
          </p:cNvSpPr>
          <p:nvPr>
            <p:ph type="sldNum" sz="quarter" idx="5"/>
          </p:nvPr>
        </p:nvSpPr>
        <p:spPr/>
        <p:txBody>
          <a:bodyPr/>
          <a:lstStyle/>
          <a:p>
            <a:pPr>
              <a:defRPr/>
            </a:pPr>
            <a:fld id="{18700810-1FE8-4FC3-9FAD-FAF4E4624D70}"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When users have fully adopted an innovation, they seek confirmation and reinforcement for their adoption.  As of January 2008, Moodle (2011b) has been used by over 37,000 organizations in 204 countries, growing by around 10 percent each month. The open source of Moodle allows users and developers to give each other support in a community of learners. </a:t>
            </a:r>
          </a:p>
        </p:txBody>
      </p:sp>
      <p:sp>
        <p:nvSpPr>
          <p:cNvPr id="4" name="Slide Number Placeholder 3"/>
          <p:cNvSpPr>
            <a:spLocks noGrp="1"/>
          </p:cNvSpPr>
          <p:nvPr>
            <p:ph type="sldNum" sz="quarter" idx="5"/>
          </p:nvPr>
        </p:nvSpPr>
        <p:spPr/>
        <p:txBody>
          <a:bodyPr/>
          <a:lstStyle/>
          <a:p>
            <a:pPr>
              <a:defRPr/>
            </a:pPr>
            <a:fld id="{2E4003D2-326B-4D67-B878-0B8FA0EB8FF7}"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linked video is of creator Martin </a:t>
            </a:r>
            <a:r>
              <a:rPr lang="en-US" dirty="0" err="1" smtClean="0"/>
              <a:t>Dougiamas</a:t>
            </a:r>
            <a:r>
              <a:rPr lang="en-US" dirty="0" smtClean="0"/>
              <a:t> giving a general overview of Moodle 2.0. </a:t>
            </a:r>
            <a:endParaRPr lang="en-US" dirty="0"/>
          </a:p>
        </p:txBody>
      </p:sp>
      <p:sp>
        <p:nvSpPr>
          <p:cNvPr id="4" name="Slide Number Placeholder 3"/>
          <p:cNvSpPr>
            <a:spLocks noGrp="1"/>
          </p:cNvSpPr>
          <p:nvPr>
            <p:ph type="sldNum" sz="quarter" idx="10"/>
          </p:nvPr>
        </p:nvSpPr>
        <p:spPr/>
        <p:txBody>
          <a:bodyPr/>
          <a:lstStyle/>
          <a:p>
            <a:pPr>
              <a:defRPr/>
            </a:pPr>
            <a:fld id="{100C406C-1AC4-48E7-8D2F-DB50CB0E64E2}" type="slidenum">
              <a:rPr lang="en-US" smtClean="0"/>
              <a:pPr>
                <a:defRPr/>
              </a:pPr>
              <a:t>13</a:t>
            </a:fld>
            <a:endParaRPr lang="en-US"/>
          </a:p>
        </p:txBody>
      </p:sp>
    </p:spTree>
    <p:extLst>
      <p:ext uri="{BB962C8B-B14F-4D97-AF65-F5344CB8AC3E}">
        <p14:creationId xmlns:p14="http://schemas.microsoft.com/office/powerpoint/2010/main" val="3853742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next question is, why are people choosing to adopt Moodle?</a:t>
            </a:r>
          </a:p>
          <a:p>
            <a:endParaRPr lang="en-US" smtClean="0"/>
          </a:p>
        </p:txBody>
      </p:sp>
      <p:sp>
        <p:nvSpPr>
          <p:cNvPr id="4" name="Slide Number Placeholder 3"/>
          <p:cNvSpPr>
            <a:spLocks noGrp="1"/>
          </p:cNvSpPr>
          <p:nvPr>
            <p:ph type="sldNum" sz="quarter" idx="5"/>
          </p:nvPr>
        </p:nvSpPr>
        <p:spPr/>
        <p:txBody>
          <a:bodyPr/>
          <a:lstStyle/>
          <a:p>
            <a:pPr>
              <a:defRPr/>
            </a:pPr>
            <a:fld id="{3D0E225E-2E5B-4817-9BD8-A1D3935F9D5C}"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linked video gives an</a:t>
            </a:r>
            <a:r>
              <a:rPr lang="en-US" baseline="0" dirty="0" smtClean="0"/>
              <a:t> introduction to the design and use of Moodle. </a:t>
            </a:r>
            <a:endParaRPr lang="en-US" dirty="0"/>
          </a:p>
        </p:txBody>
      </p:sp>
      <p:sp>
        <p:nvSpPr>
          <p:cNvPr id="4" name="Slide Number Placeholder 3"/>
          <p:cNvSpPr>
            <a:spLocks noGrp="1"/>
          </p:cNvSpPr>
          <p:nvPr>
            <p:ph type="sldNum" sz="quarter" idx="10"/>
          </p:nvPr>
        </p:nvSpPr>
        <p:spPr/>
        <p:txBody>
          <a:bodyPr/>
          <a:lstStyle/>
          <a:p>
            <a:pPr>
              <a:defRPr/>
            </a:pPr>
            <a:fld id="{100C406C-1AC4-48E7-8D2F-DB50CB0E64E2}" type="slidenum">
              <a:rPr lang="en-US" smtClean="0"/>
              <a:pPr>
                <a:defRPr/>
              </a:pPr>
              <a:t>15</a:t>
            </a:fld>
            <a:endParaRPr lang="en-US"/>
          </a:p>
        </p:txBody>
      </p:sp>
    </p:spTree>
    <p:extLst>
      <p:ext uri="{BB962C8B-B14F-4D97-AF65-F5344CB8AC3E}">
        <p14:creationId xmlns:p14="http://schemas.microsoft.com/office/powerpoint/2010/main" val="3189859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In 1999, Moodle was first invented by Martin Dougiamas, but it was not until 2003 that its users began to register for the website.  Davis, Carmean, and Wagner (2009) quoted the 2009 eLearning Guild’s research report, ranking Moodle as the number one learning management system product, used primarily by over 24% respondents, for two consecutive years. As of September 2011, Moodle consists of over 57,000 registered sites, with over 48 million users participating in over 5 million courses. It is used in 214 countries by users in 75 different languages. </a:t>
            </a:r>
          </a:p>
        </p:txBody>
      </p:sp>
      <p:sp>
        <p:nvSpPr>
          <p:cNvPr id="4" name="Slide Number Placeholder 3"/>
          <p:cNvSpPr>
            <a:spLocks noGrp="1"/>
          </p:cNvSpPr>
          <p:nvPr>
            <p:ph type="sldNum" sz="quarter" idx="5"/>
          </p:nvPr>
        </p:nvSpPr>
        <p:spPr/>
        <p:txBody>
          <a:bodyPr/>
          <a:lstStyle/>
          <a:p>
            <a:pPr>
              <a:defRPr/>
            </a:pPr>
            <a:fld id="{0FB4E56D-5696-4633-B839-8B2A65442913}"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Moodle (2011c) provides a monthly updated graph displaying the S-curve in the increase of its registered users. The following picture shows the increase in adoption of Moodle since 2003. </a:t>
            </a:r>
          </a:p>
        </p:txBody>
      </p:sp>
      <p:sp>
        <p:nvSpPr>
          <p:cNvPr id="4" name="Slide Number Placeholder 3"/>
          <p:cNvSpPr>
            <a:spLocks noGrp="1"/>
          </p:cNvSpPr>
          <p:nvPr>
            <p:ph type="sldNum" sz="quarter" idx="5"/>
          </p:nvPr>
        </p:nvSpPr>
        <p:spPr/>
        <p:txBody>
          <a:bodyPr/>
          <a:lstStyle/>
          <a:p>
            <a:pPr>
              <a:defRPr/>
            </a:pPr>
            <a:fld id="{4B1DE55F-A2DB-4013-B616-C0745091BBAE}"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my field of K-12 education, the innovators and early adopters of Moodle would be educators interested in adopting technology, particularly those new to the field. Digital natives, or those who have grown up adopting new technology innovations, would be the people to take initial steps to its adoption as innovators. Other educators they work with could also become early adopters, as they are exposed and choose to quickly adopt Moodle. Through trialability, K-12 educators could try out Moodle to see for themselves its advantages for instructional and learning purposes. </a:t>
            </a:r>
            <a:r>
              <a:rPr lang="en-US" dirty="0" smtClean="0"/>
              <a:t>The linked video is a middle school teacher’s experience integrating Moodle</a:t>
            </a:r>
            <a:r>
              <a:rPr lang="en-US" baseline="0" dirty="0" smtClean="0"/>
              <a:t> in her classroom. </a:t>
            </a:r>
            <a:endParaRPr lang="en-US" dirty="0" smtClean="0"/>
          </a:p>
        </p:txBody>
      </p:sp>
      <p:sp>
        <p:nvSpPr>
          <p:cNvPr id="4" name="Slide Number Placeholder 3"/>
          <p:cNvSpPr>
            <a:spLocks noGrp="1"/>
          </p:cNvSpPr>
          <p:nvPr>
            <p:ph type="sldNum" sz="quarter" idx="5"/>
          </p:nvPr>
        </p:nvSpPr>
        <p:spPr/>
        <p:txBody>
          <a:bodyPr/>
          <a:lstStyle/>
          <a:p>
            <a:pPr>
              <a:defRPr/>
            </a:pPr>
            <a:fld id="{8FD817D2-386D-4665-828C-F0CD8ABC73D9}"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Rogers (2003) explains how laggards are people in the adoption process who must be convinced that an innovation will not fail before they choose to adopt it. This is often found in K-12 education from veteran educators who are stuck in their ways of instruction. There are also educators who only see the negative aspects of technology, and choose not to adopt any form of it. Observability of Moodle and making its results visible to laggards will assist in swaying their adoption of this innovation. </a:t>
            </a:r>
          </a:p>
        </p:txBody>
      </p:sp>
      <p:sp>
        <p:nvSpPr>
          <p:cNvPr id="4" name="Slide Number Placeholder 3"/>
          <p:cNvSpPr>
            <a:spLocks noGrp="1"/>
          </p:cNvSpPr>
          <p:nvPr>
            <p:ph type="sldNum" sz="quarter" idx="5"/>
          </p:nvPr>
        </p:nvSpPr>
        <p:spPr/>
        <p:txBody>
          <a:bodyPr/>
          <a:lstStyle/>
          <a:p>
            <a:pPr>
              <a:defRPr/>
            </a:pPr>
            <a:fld id="{667F8EBD-CFA3-447D-BF18-2AC3C9AE5AAB}"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In defining the innovation-development process, Rogers (2003) explains how it, “begins with recognition of a problem or need , which stimulates research and development activities designed to create an innovation to solve the problem or need” (p. 137). There is a need for distance education to become more individually learner-focused and close the gap in teacher-student relationships. This need has led to the evolution of learning management systems (LMS) and collaborative learning. When </a:t>
            </a:r>
            <a:r>
              <a:rPr lang="en-US" dirty="0" err="1" smtClean="0"/>
              <a:t>Dodero</a:t>
            </a:r>
            <a:r>
              <a:rPr lang="en-US" dirty="0" smtClean="0"/>
              <a:t>, et al. (2007) were describing Moodle, they explained that, “the actual implementation at each installation may vary due to national options, and portal contents, visibility policy and interaction functionalities are implemented by such system as custom installation features, in order to better match actual needs of the users’ community” (p. 350). The personalization of Moodle allows its users to customize their experiences and tools which they use for learning. </a:t>
            </a:r>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5FFCD1-597B-44B9-ABA8-FA7D72F46132}"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Because Moodle is created by its users, the best way for the mass industry of K-12 education to learn about it would be through exposure and word of mouth by Moodle users and developers.  Moodle has a relative advantage because it is free. Rogers (2003) explains how this attribute can influence a rapid rate of adoption. It is just as important for educators to see how compatible an idea is for their teaching situation. Being able to create their own courses, instructors can modify the course to their teaching styles, as well as meet the needs of their students’ varying learning styles. Trialability is another attribute that gives educators the opportunity to slowly see for themselves how Moodle can meet their instructional needs. Creating their own courses allows educators to see how they will instruct and assess students, as well as the accommodating tools Moodle offers. The S-curve of Moodle’s adoption clearly shows that the more educators who are exposed to the technology, the more rapidly it will be adopted. </a:t>
            </a:r>
          </a:p>
        </p:txBody>
      </p:sp>
      <p:sp>
        <p:nvSpPr>
          <p:cNvPr id="4" name="Slide Number Placeholder 3"/>
          <p:cNvSpPr>
            <a:spLocks noGrp="1"/>
          </p:cNvSpPr>
          <p:nvPr>
            <p:ph type="sldNum" sz="quarter" idx="5"/>
          </p:nvPr>
        </p:nvSpPr>
        <p:spPr/>
        <p:txBody>
          <a:bodyPr/>
          <a:lstStyle/>
          <a:p>
            <a:pPr>
              <a:defRPr/>
            </a:pPr>
            <a:fld id="{B6D2F94D-1E88-4C5B-92D9-34176D18CA00}"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Moodle is based on a decentralized diffusion system. Its power is controlled and shared among its members, particularly users who create courses. Rogers (2003) explains how such systems diffuse at a high degree, horizontally through communication networks as educators adopt locally. Educators are the ones to actually diffuse Moodle into their instruction to improve students’ interactions and learning.</a:t>
            </a:r>
          </a:p>
        </p:txBody>
      </p:sp>
      <p:sp>
        <p:nvSpPr>
          <p:cNvPr id="4" name="Slide Number Placeholder 3"/>
          <p:cNvSpPr>
            <a:spLocks noGrp="1"/>
          </p:cNvSpPr>
          <p:nvPr>
            <p:ph type="sldNum" sz="quarter" idx="5"/>
          </p:nvPr>
        </p:nvSpPr>
        <p:spPr/>
        <p:txBody>
          <a:bodyPr/>
          <a:lstStyle/>
          <a:p>
            <a:pPr>
              <a:defRPr/>
            </a:pPr>
            <a:fld id="{A38574F1-8851-4274-94E5-A24AC8B46B45}"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As our school system works in clusters, I believe that there should be a representative from each cluster to serve as a key change agent. Rogers (2003) explains how such roles are identified as an innovation is introduced to its clients. These people will work to develop a need for change within their cluster towards Moodle, and establish relationships between each other for collaborating and sharing information. These selected change agents will also be the “go to” person as educators run in to problems during adoption. Their goals will be to ensure a successful adoption across the school system. Having over 54 million users, Moodle has met the critical mass in the educational society. With that being said, its use has become so widespread that some teachers within our system may already have knowledge about it. This will allow its diffusion into our schools more self-sustaining. </a:t>
            </a:r>
          </a:p>
        </p:txBody>
      </p:sp>
      <p:sp>
        <p:nvSpPr>
          <p:cNvPr id="4" name="Slide Number Placeholder 3"/>
          <p:cNvSpPr>
            <a:spLocks noGrp="1"/>
          </p:cNvSpPr>
          <p:nvPr>
            <p:ph type="sldNum" sz="quarter" idx="5"/>
          </p:nvPr>
        </p:nvSpPr>
        <p:spPr/>
        <p:txBody>
          <a:bodyPr/>
          <a:lstStyle/>
          <a:p>
            <a:pPr>
              <a:defRPr/>
            </a:pPr>
            <a:fld id="{78DF78C2-9FE5-4BEA-B72C-69C5CA946EB2}"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adoption of the innovation Google and its applications has improved the way that all members of Carroll County’s system communicate. To ease the transition into an online learning management system, teachers can use their Google accounts to access Moodle and share information between locations. Its adoption can also be supported through professional development. This can be offered face to face or through mediated online instruction. Through professional development, myself and other key change agents can redefine and restructure adopters’ views. Once the concept becomes more comfortable, we will serve as a support to clarify and suggest ideas.  Once Moodle becomes widely spread throughout the system, we will assist in rationalizing its use in K-12 classrooms throughout the county. </a:t>
            </a:r>
          </a:p>
        </p:txBody>
      </p:sp>
      <p:sp>
        <p:nvSpPr>
          <p:cNvPr id="4" name="Slide Number Placeholder 3"/>
          <p:cNvSpPr>
            <a:spLocks noGrp="1"/>
          </p:cNvSpPr>
          <p:nvPr>
            <p:ph type="sldNum" sz="quarter" idx="5"/>
          </p:nvPr>
        </p:nvSpPr>
        <p:spPr/>
        <p:txBody>
          <a:bodyPr/>
          <a:lstStyle/>
          <a:p>
            <a:pPr>
              <a:defRPr/>
            </a:pPr>
            <a:fld id="{BC6606BE-D25E-4F3F-BD47-FFF79BB1F6B5}"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an effort to emphasize efficient and effective organizational processes, Carroll County Schools maintains a premier instructional environment (</a:t>
            </a:r>
            <a:r>
              <a:rPr lang="en-US" dirty="0" err="1" smtClean="0"/>
              <a:t>SchoolDesk</a:t>
            </a:r>
            <a:r>
              <a:rPr lang="en-US" dirty="0" smtClean="0"/>
              <a:t>, 2009). Moodle is the organizational learning tool for the 21</a:t>
            </a:r>
            <a:r>
              <a:rPr lang="en-US" baseline="30000" dirty="0" smtClean="0"/>
              <a:t>st</a:t>
            </a:r>
            <a:r>
              <a:rPr lang="en-US" dirty="0" smtClean="0"/>
              <a:t> century, emphasizing a broad range of access to course content and information, more collaboration for students’ learning and group work, and deeper communication among peers. To enhance the technological capabilities that already exist within our system, Moodle will continue to improve our ability to interact with students and motivate a positive social change within them</a:t>
            </a:r>
            <a:r>
              <a:rPr lang="en-US" dirty="0" smtClean="0"/>
              <a:t>. What potential do you see</a:t>
            </a:r>
            <a:r>
              <a:rPr lang="en-US" baseline="0" dirty="0" smtClean="0"/>
              <a:t> Moodle having in Carroll County Schools?</a:t>
            </a:r>
            <a:endParaRPr lang="en-US" dirty="0" smtClean="0"/>
          </a:p>
        </p:txBody>
      </p:sp>
      <p:sp>
        <p:nvSpPr>
          <p:cNvPr id="4" name="Slide Number Placeholder 3"/>
          <p:cNvSpPr>
            <a:spLocks noGrp="1"/>
          </p:cNvSpPr>
          <p:nvPr>
            <p:ph type="sldNum" sz="quarter" idx="5"/>
          </p:nvPr>
        </p:nvSpPr>
        <p:spPr/>
        <p:txBody>
          <a:bodyPr/>
          <a:lstStyle/>
          <a:p>
            <a:pPr>
              <a:defRPr/>
            </a:pPr>
            <a:fld id="{74C3023A-C845-4973-9EF1-610E5D3E5FD9}" type="slidenum">
              <a:rPr lang="en-US" smtClean="0"/>
              <a:pPr>
                <a:defRPr/>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linked video gives a preview into the capabilities of Moodle.</a:t>
            </a:r>
            <a:endParaRPr lang="en-US" dirty="0"/>
          </a:p>
        </p:txBody>
      </p:sp>
      <p:sp>
        <p:nvSpPr>
          <p:cNvPr id="4" name="Slide Number Placeholder 3"/>
          <p:cNvSpPr>
            <a:spLocks noGrp="1"/>
          </p:cNvSpPr>
          <p:nvPr>
            <p:ph type="sldNum" sz="quarter" idx="10"/>
          </p:nvPr>
        </p:nvSpPr>
        <p:spPr/>
        <p:txBody>
          <a:bodyPr/>
          <a:lstStyle/>
          <a:p>
            <a:pPr>
              <a:defRPr/>
            </a:pPr>
            <a:fld id="{100C406C-1AC4-48E7-8D2F-DB50CB0E64E2}" type="slidenum">
              <a:rPr lang="en-US" smtClean="0"/>
              <a:pPr>
                <a:defRPr/>
              </a:pPr>
              <a:t>3</a:t>
            </a:fld>
            <a:endParaRPr lang="en-US"/>
          </a:p>
        </p:txBody>
      </p:sp>
    </p:spTree>
    <p:extLst>
      <p:ext uri="{BB962C8B-B14F-4D97-AF65-F5344CB8AC3E}">
        <p14:creationId xmlns:p14="http://schemas.microsoft.com/office/powerpoint/2010/main" val="3072595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The need for an innovative learning management system led to applied research, which, “consists of scientific investigations that are intended to solve practical problems” (Rogers, 2003, p. 140). Creator and lead developer of Moodle, Martin </a:t>
            </a:r>
            <a:r>
              <a:rPr lang="en-US" dirty="0" err="1" smtClean="0"/>
              <a:t>Dougiamas</a:t>
            </a:r>
            <a:r>
              <a:rPr lang="en-US" dirty="0" smtClean="0"/>
              <a:t>, explained how the program, “was designed by an educator and computer scientist, with ‘social constructionist’ principles in mind” (Moodle, 2011). This theory of social constructivism led to the idea of groups collaborating to construct meaning and share ideas and artifacts. The </a:t>
            </a:r>
            <a:r>
              <a:rPr lang="en-US" dirty="0" smtClean="0"/>
              <a:t>linked video </a:t>
            </a:r>
            <a:r>
              <a:rPr lang="en-US" dirty="0" smtClean="0"/>
              <a:t>is of creator Martin </a:t>
            </a:r>
            <a:r>
              <a:rPr lang="en-US" dirty="0" err="1" smtClean="0"/>
              <a:t>Dougiamas</a:t>
            </a:r>
            <a:r>
              <a:rPr lang="en-US" dirty="0" smtClean="0"/>
              <a:t> </a:t>
            </a:r>
            <a:r>
              <a:rPr lang="en-US" dirty="0" smtClean="0"/>
              <a:t>introducing himself and</a:t>
            </a:r>
            <a:r>
              <a:rPr lang="en-US" baseline="0" dirty="0" smtClean="0"/>
              <a:t> </a:t>
            </a:r>
            <a:r>
              <a:rPr lang="en-US" dirty="0" smtClean="0"/>
              <a:t>Moodle.  </a:t>
            </a: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1A8E76-B423-4447-A97A-56D3D2083CAC}"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term “skunkworks” originated during World War II to define, “an enriched environment that is intended to help a small group of individuals design a new idea by escaping routine organizational procedures” (Rogers, 2003, p. 149). The idea for Moodle created a new way for groups to interact and learn in an enriched environment, through a learning management system. Moodle (2011) was developed by a core team, with the support of hundreds of people from around the world. To keep users informed of updates and development issues, Moodle Tracker is a record used for management of features and improvements. It also gives people the ability to contribute to conversations about future developments. A list of these developments can be located in Moodle Docs, and a current list of the 281 developers for Moodle can be located at the following link. </a:t>
            </a:r>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413F17-AFC4-4A6F-8B16-44F5D17EA97F}"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Rogers (2003) explains commercialization as, “the conversion of an idea from research into a product or service for sale in the marketplace” (p. 152). Moodle (2011) describes themselves as, “</a:t>
            </a:r>
            <a:r>
              <a:rPr lang="en-GB" smtClean="0"/>
              <a:t>an alternative to proprietary commercial online learning solutions, and is distributed </a:t>
            </a:r>
            <a:r>
              <a:rPr lang="en-GB" i="1" smtClean="0"/>
              <a:t>free</a:t>
            </a:r>
            <a:r>
              <a:rPr lang="en-GB" smtClean="0"/>
              <a:t> under open source licensing.” Because this service is free and available online, schools are beginning to take more of an interest in its opportunities for engaging learners. Being an open source, users and organizations that create courses through Moodle have the ability to make changes as necessary. </a:t>
            </a:r>
            <a:endParaRPr lang="en-US" smtClean="0"/>
          </a:p>
          <a:p>
            <a:pPr eaLnBrk="1" hangingPunct="1">
              <a:spcBef>
                <a:spcPct val="0"/>
              </a:spcBef>
            </a:pPr>
            <a:endParaRPr lang="en-US" smtClean="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824055-B5A4-4365-9FF1-0CAEFE7F9B87}"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F2C67FCD-1F43-4B95-AE2C-4773E444CAF9}"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Moodle (2011a) philosophy describes how its design and development is guided by social constructivism. They define this as, “social settings, wherein groups construct knowledge for one another, collaboratively creating a small culture of shared artifacts with shared meanings”. This idea, as well as mass media channels, has helped them to spread knowledge about adopting Moodle. Rogers (2003) explains how mass media channels, “enables a source of one or a few individuals to reach an audience of many” (p. 205). Through mass media channels, a large audience can quickly gain and spread information and increase the likelihood of the innovation being adopted.  </a:t>
            </a:r>
          </a:p>
          <a:p>
            <a:r>
              <a:rPr lang="en-US" smtClean="0"/>
              <a:t> </a:t>
            </a:r>
          </a:p>
          <a:p>
            <a:endParaRPr lang="en-US" smtClean="0"/>
          </a:p>
        </p:txBody>
      </p:sp>
      <p:sp>
        <p:nvSpPr>
          <p:cNvPr id="4" name="Slide Number Placeholder 3"/>
          <p:cNvSpPr>
            <a:spLocks noGrp="1"/>
          </p:cNvSpPr>
          <p:nvPr>
            <p:ph type="sldNum" sz="quarter" idx="5"/>
          </p:nvPr>
        </p:nvSpPr>
        <p:spPr/>
        <p:txBody>
          <a:bodyPr/>
          <a:lstStyle/>
          <a:p>
            <a:pPr>
              <a:defRPr/>
            </a:pPr>
            <a:fld id="{4DCDA808-E4A0-439B-9D80-D651084ACA7A}"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Since Moodle is free and created by its users, it depends on social interactions through groups and individuals to spread the word of its adoption. Rogers (2003) explains that, “interpersonal channels are more likely to cause persuasion effects” (p. 198). It is important for educators to stay informed of current innovations, and use their new knowledge to persuade others to adopt innovations. Moodle depends on its users to persuade other individuals, groups, and systems to adopt its program. </a:t>
            </a:r>
          </a:p>
        </p:txBody>
      </p:sp>
      <p:sp>
        <p:nvSpPr>
          <p:cNvPr id="4" name="Slide Number Placeholder 3"/>
          <p:cNvSpPr>
            <a:spLocks noGrp="1"/>
          </p:cNvSpPr>
          <p:nvPr>
            <p:ph type="sldNum" sz="quarter" idx="5"/>
          </p:nvPr>
        </p:nvSpPr>
        <p:spPr/>
        <p:txBody>
          <a:bodyPr/>
          <a:lstStyle/>
          <a:p>
            <a:pPr>
              <a:defRPr/>
            </a:pPr>
            <a:fld id="{B03132AE-EC9B-400C-84FF-107AA9BB2F03}"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fld id="{673F05DF-9FCE-4636-B672-C0242F2E993F}" type="datetimeFigureOut">
              <a:rPr lang="en-US" smtClean="0"/>
              <a:pPr>
                <a:defRPr/>
              </a:pPr>
              <a:t>11/20/2011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normAutofit/>
          </a:bodyPr>
          <a:lstStyle/>
          <a:p>
            <a:pPr>
              <a:defRPr/>
            </a:pPr>
            <a:fld id="{3F73A454-3CA2-4252-B18A-4825F3461394}"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928E1623-C282-4FE8-99CE-974490D9409A}" type="datetimeFigureOut">
              <a:rPr lang="en-US" smtClean="0"/>
              <a:pPr>
                <a:defRPr/>
              </a:pPr>
              <a:t>11/20/2011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E8892AD-3218-4479-BB6B-A94CCF0E30B8}"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225D0BC3-57AF-4AA6-AC9F-67459C0DC471}" type="datetimeFigureOut">
              <a:rPr lang="en-US" smtClean="0"/>
              <a:pPr>
                <a:defRPr/>
              </a:pPr>
              <a:t>11/20/2011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06FB1C9-F3AE-4781-B644-A6FD58EEBFA5}"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fld id="{432C6410-1055-46AD-8BF9-79F381F01ADF}" type="datetimeFigureOut">
              <a:rPr lang="en-US" smtClean="0"/>
              <a:pPr>
                <a:defRPr/>
              </a:pPr>
              <a:t>11/20/2011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7494561-D4A7-4E07-AA6B-413912DFFD7A}"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fld id="{4A97884E-C409-4B54-B2DA-17144F3EAFAC}" type="datetimeFigureOut">
              <a:rPr lang="en-US" smtClean="0"/>
              <a:pPr>
                <a:defRPr/>
              </a:pPr>
              <a:t>11/20/2011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5E18BD5-A646-46C7-AEA3-18DC63F65D10}"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fld id="{A2ED0E0F-3D38-4221-80C8-B2DC64805DC1}" type="datetimeFigureOut">
              <a:rPr lang="en-US" smtClean="0"/>
              <a:pPr>
                <a:defRPr/>
              </a:pPr>
              <a:t>11/20/2011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87D1965-DF2B-49B9-8970-021748FC6766}" type="slidenum">
              <a:rPr lang="en-US" smtClean="0"/>
              <a:pPr>
                <a:defRPr/>
              </a:pPr>
              <a:t>‹#›</a:t>
            </a:fld>
            <a:endParaRPr lang="en-US"/>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pPr>
              <a:defRPr/>
            </a:pPr>
            <a:fld id="{1226EAE8-58C7-4441-996D-98846C7FDA31}" type="datetimeFigureOut">
              <a:rPr lang="en-US" smtClean="0"/>
              <a:pPr>
                <a:defRPr/>
              </a:pPr>
              <a:t>11/20/2011</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C761308-EA44-4E24-B5D9-E08A5ACE16C3}" type="slidenum">
              <a:rPr lang="en-US" smtClean="0"/>
              <a:pPr>
                <a:defRPr/>
              </a:pPr>
              <a:t>‹#›</a:t>
            </a:fld>
            <a:endParaRPr lang="en-US"/>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pPr>
              <a:defRPr/>
            </a:pPr>
            <a:fld id="{373865BC-D101-4086-9AA3-5992A529BF52}" type="datetimeFigureOut">
              <a:rPr lang="en-US" smtClean="0"/>
              <a:pPr>
                <a:defRPr/>
              </a:pPr>
              <a:t>11/20/2011</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270491A2-A4E9-4619-8137-54610CD8F8BC}"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pPr>
              <a:defRPr/>
            </a:pPr>
            <a:fld id="{0913BFD7-F480-41CD-A165-DBB8F44C13A8}" type="datetimeFigureOut">
              <a:rPr lang="en-US" smtClean="0"/>
              <a:pPr>
                <a:defRPr/>
              </a:pPr>
              <a:t>11/20/2011</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2AC6874B-98FE-41E2-A4CF-37079E6F460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fld id="{CDA08F30-FDAF-414A-94A2-463204172C86}" type="datetimeFigureOut">
              <a:rPr lang="en-US" smtClean="0"/>
              <a:pPr>
                <a:defRPr/>
              </a:pPr>
              <a:t>11/20/2011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0F3FA35-AA69-47A7-A5E6-C3BBAE1B2CE9}" type="slidenum">
              <a:rPr lang="en-US" smtClean="0"/>
              <a:pPr>
                <a:defRPr/>
              </a:pPr>
              <a:t>‹#›</a:t>
            </a:fld>
            <a:endParaRPr lang="en-US"/>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fld id="{844AD444-5962-465C-8E3F-C98229070898}" type="datetimeFigureOut">
              <a:rPr lang="en-US" smtClean="0"/>
              <a:pPr>
                <a:defRPr/>
              </a:pPr>
              <a:t>11/20/2011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CEB185E-C1F7-44D4-A0AE-639BB152A5AA}" type="slidenum">
              <a:rPr lang="en-US" smtClean="0"/>
              <a:pPr>
                <a:defRPr/>
              </a:pPr>
              <a:t>‹#›</a:t>
            </a:fld>
            <a:endParaRPr lang="en-US"/>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pPr>
              <a:defRPr/>
            </a:pPr>
            <a:fld id="{01EB68A6-C0BA-461F-AB10-EB7E544390FD}" type="datetimeFigureOut">
              <a:rPr lang="en-US" smtClean="0"/>
              <a:pPr>
                <a:defRPr/>
              </a:pPr>
              <a:t>11/20/2011</a:t>
            </a:fld>
            <a:endParaRPr lang="en-US"/>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pPr>
              <a:defRPr/>
            </a:pPr>
            <a:endParaRPr lang="en-US"/>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pPr>
              <a:defRPr/>
            </a:pPr>
            <a:fld id="{C8C9DA78-50A6-4A2C-98D5-49BAF4B0CEEF}"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7" Type="http://schemas.openxmlformats.org/officeDocument/2006/relationships/image" Target="../media/image3.png"/><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media10.wav"/><Relationship Id="rId7" Type="http://schemas.openxmlformats.org/officeDocument/2006/relationships/image" Target="../media/image3.png"/><Relationship Id="rId2" Type="http://schemas.microsoft.com/office/2007/relationships/media" Target="../media/media10.wav"/><Relationship Id="rId1" Type="http://schemas.openxmlformats.org/officeDocument/2006/relationships/tags" Target="../tags/tag9.xml"/><Relationship Id="rId6" Type="http://schemas.openxmlformats.org/officeDocument/2006/relationships/image" Target="../media/image11.jpeg"/><Relationship Id="rId5" Type="http://schemas.openxmlformats.org/officeDocument/2006/relationships/notesSlide" Target="../notesSlides/notesSlide10.xml"/><Relationship Id="rId4"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audio" Target="../media/media11.wav"/><Relationship Id="rId7" Type="http://schemas.openxmlformats.org/officeDocument/2006/relationships/image" Target="../media/image3.png"/><Relationship Id="rId2" Type="http://schemas.microsoft.com/office/2007/relationships/media" Target="../media/media11.wav"/><Relationship Id="rId1" Type="http://schemas.openxmlformats.org/officeDocument/2006/relationships/tags" Target="../tags/tag10.xml"/><Relationship Id="rId6" Type="http://schemas.openxmlformats.org/officeDocument/2006/relationships/image" Target="../media/image12.jpeg"/><Relationship Id="rId5" Type="http://schemas.openxmlformats.org/officeDocument/2006/relationships/notesSlide" Target="../notesSlides/notesSlide1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audio" Target="../media/media12.wav"/><Relationship Id="rId7" Type="http://schemas.openxmlformats.org/officeDocument/2006/relationships/image" Target="../media/image3.png"/><Relationship Id="rId2" Type="http://schemas.microsoft.com/office/2007/relationships/media" Target="../media/media12.wav"/><Relationship Id="rId1" Type="http://schemas.openxmlformats.org/officeDocument/2006/relationships/tags" Target="../tags/tag11.xml"/><Relationship Id="rId6" Type="http://schemas.openxmlformats.org/officeDocument/2006/relationships/image" Target="../media/image13.png"/><Relationship Id="rId5" Type="http://schemas.openxmlformats.org/officeDocument/2006/relationships/notesSlide" Target="../notesSlides/notesSlide12.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hyperlink" Target="http://youtu.be/DyHep6CXV7s" TargetMode="External"/><Relationship Id="rId3" Type="http://schemas.microsoft.com/office/2007/relationships/media" Target="../media/media13.wav"/><Relationship Id="rId7" Type="http://schemas.openxmlformats.org/officeDocument/2006/relationships/image" Target="../media/image5.png"/><Relationship Id="rId2" Type="http://schemas.openxmlformats.org/officeDocument/2006/relationships/video" Target="http://www.youtube.com/v/DyHep6CXV7s?version=3&amp;hl=en_US" TargetMode="External"/><Relationship Id="rId1" Type="http://schemas.openxmlformats.org/officeDocument/2006/relationships/tags" Target="../tags/tag12.xml"/><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audio" Target="../media/media13.wav"/><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hyperlink" Target="http://youtu.be/GMETu-eCWc0" TargetMode="External"/><Relationship Id="rId3" Type="http://schemas.microsoft.com/office/2007/relationships/media" Target="../media/media15.wav"/><Relationship Id="rId7" Type="http://schemas.openxmlformats.org/officeDocument/2006/relationships/image" Target="../media/image5.png"/><Relationship Id="rId2" Type="http://schemas.openxmlformats.org/officeDocument/2006/relationships/video" Target="http://www.youtube.com/v/GMETu-eCWc0?version=3&amp;hl=en_US" TargetMode="External"/><Relationship Id="rId1" Type="http://schemas.openxmlformats.org/officeDocument/2006/relationships/tags" Target="../tags/tag13.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audio" Target="../media/media15.wav"/><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audio" Target="../media/media16.wav"/><Relationship Id="rId2" Type="http://schemas.microsoft.com/office/2007/relationships/media" Target="../media/media16.wav"/><Relationship Id="rId1" Type="http://schemas.openxmlformats.org/officeDocument/2006/relationships/tags" Target="../tags/tag14.xml"/><Relationship Id="rId6" Type="http://schemas.openxmlformats.org/officeDocument/2006/relationships/image" Target="../media/image3.pn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media17.wav"/><Relationship Id="rId7" Type="http://schemas.openxmlformats.org/officeDocument/2006/relationships/image" Target="../media/image3.png"/><Relationship Id="rId2" Type="http://schemas.microsoft.com/office/2007/relationships/media" Target="../media/media17.wav"/><Relationship Id="rId1" Type="http://schemas.openxmlformats.org/officeDocument/2006/relationships/tags" Target="../tags/tag15.xml"/><Relationship Id="rId6" Type="http://schemas.openxmlformats.org/officeDocument/2006/relationships/image" Target="../media/image15.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07/relationships/media" Target="../media/media18.wav"/><Relationship Id="rId7" Type="http://schemas.openxmlformats.org/officeDocument/2006/relationships/image" Target="../media/image5.png"/><Relationship Id="rId2" Type="http://schemas.openxmlformats.org/officeDocument/2006/relationships/video" Target="http://www.youtube.com/v/Z9XfwBzt1mY?version=3&amp;hl=en_US" TargetMode="External"/><Relationship Id="rId1" Type="http://schemas.openxmlformats.org/officeDocument/2006/relationships/tags" Target="../tags/tag16.xml"/><Relationship Id="rId6" Type="http://schemas.openxmlformats.org/officeDocument/2006/relationships/notesSlide" Target="../notesSlides/notesSlide18.xml"/><Relationship Id="rId5" Type="http://schemas.openxmlformats.org/officeDocument/2006/relationships/slideLayout" Target="../slideLayouts/slideLayout4.xml"/><Relationship Id="rId10" Type="http://schemas.openxmlformats.org/officeDocument/2006/relationships/image" Target="../media/image3.png"/><Relationship Id="rId4" Type="http://schemas.openxmlformats.org/officeDocument/2006/relationships/audio" Target="../media/media18.wav"/><Relationship Id="rId9" Type="http://schemas.openxmlformats.org/officeDocument/2006/relationships/hyperlink" Target="http://www.youtube.com/watch?v=Z9XfwBzt1mY" TargetMode="External"/></Relationships>
</file>

<file path=ppt/slides/_rels/slide19.xml.rels><?xml version="1.0" encoding="UTF-8" standalone="yes"?>
<Relationships xmlns="http://schemas.openxmlformats.org/package/2006/relationships"><Relationship Id="rId3" Type="http://schemas.openxmlformats.org/officeDocument/2006/relationships/audio" Target="../media/media19.wav"/><Relationship Id="rId7" Type="http://schemas.openxmlformats.org/officeDocument/2006/relationships/image" Target="../media/image3.png"/><Relationship Id="rId2" Type="http://schemas.microsoft.com/office/2007/relationships/media" Target="../media/media19.wav"/><Relationship Id="rId1" Type="http://schemas.openxmlformats.org/officeDocument/2006/relationships/tags" Target="../tags/tag17.xml"/><Relationship Id="rId6" Type="http://schemas.openxmlformats.org/officeDocument/2006/relationships/image" Target="../media/image17.jpeg"/><Relationship Id="rId5" Type="http://schemas.openxmlformats.org/officeDocument/2006/relationships/notesSlide" Target="../notesSlides/notesSlide19.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audio" Target="../media/media2.wav"/><Relationship Id="rId7" Type="http://schemas.openxmlformats.org/officeDocument/2006/relationships/image" Target="../media/image3.png"/><Relationship Id="rId2" Type="http://schemas.microsoft.com/office/2007/relationships/media" Target="../media/media2.wav"/><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audio" Target="../media/media20.wav"/><Relationship Id="rId2" Type="http://schemas.microsoft.com/office/2007/relationships/media" Target="../media/media20.wav"/><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media21.wav"/><Relationship Id="rId7" Type="http://schemas.openxmlformats.org/officeDocument/2006/relationships/image" Target="../media/image3.png"/><Relationship Id="rId2" Type="http://schemas.microsoft.com/office/2007/relationships/media" Target="../media/media21.wav"/><Relationship Id="rId1" Type="http://schemas.openxmlformats.org/officeDocument/2006/relationships/tags" Target="../tags/tag19.xml"/><Relationship Id="rId6" Type="http://schemas.openxmlformats.org/officeDocument/2006/relationships/image" Target="../media/image18.jpeg"/><Relationship Id="rId5" Type="http://schemas.openxmlformats.org/officeDocument/2006/relationships/notesSlide" Target="../notesSlides/notesSlide21.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22.wav"/><Relationship Id="rId7" Type="http://schemas.openxmlformats.org/officeDocument/2006/relationships/image" Target="../media/image19.jpeg"/><Relationship Id="rId2" Type="http://schemas.microsoft.com/office/2007/relationships/media" Target="../media/media22.wav"/><Relationship Id="rId1" Type="http://schemas.openxmlformats.org/officeDocument/2006/relationships/tags" Target="../tags/tag20.xml"/><Relationship Id="rId6" Type="http://schemas.openxmlformats.org/officeDocument/2006/relationships/hyperlink" Target="http://www.carrollcountyschools.com/" TargetMode="External"/><Relationship Id="rId5" Type="http://schemas.openxmlformats.org/officeDocument/2006/relationships/notesSlide" Target="../notesSlides/notesSlide22.xml"/><Relationship Id="rId4"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audio" Target="../media/media23.wav"/><Relationship Id="rId7" Type="http://schemas.openxmlformats.org/officeDocument/2006/relationships/image" Target="../media/image3.png"/><Relationship Id="rId2" Type="http://schemas.microsoft.com/office/2007/relationships/media" Target="../media/media23.wav"/><Relationship Id="rId1" Type="http://schemas.openxmlformats.org/officeDocument/2006/relationships/tags" Target="../tags/tag21.xml"/><Relationship Id="rId6" Type="http://schemas.openxmlformats.org/officeDocument/2006/relationships/image" Target="../media/image20.jpeg"/><Relationship Id="rId5" Type="http://schemas.openxmlformats.org/officeDocument/2006/relationships/notesSlide" Target="../notesSlides/notesSlide23.xml"/><Relationship Id="rId4"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audio" Target="../media/media24.wav"/><Relationship Id="rId7" Type="http://schemas.openxmlformats.org/officeDocument/2006/relationships/image" Target="../media/image3.png"/><Relationship Id="rId2" Type="http://schemas.microsoft.com/office/2007/relationships/media" Target="../media/media24.wav"/><Relationship Id="rId1" Type="http://schemas.openxmlformats.org/officeDocument/2006/relationships/tags" Target="../tags/tag22.xml"/><Relationship Id="rId6" Type="http://schemas.openxmlformats.org/officeDocument/2006/relationships/image" Target="../media/image21.jpe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hal.archives-ouvertes.fr/docs/00/19/00/62/PDF/349-362.pdf" TargetMode="External"/><Relationship Id="rId7" Type="http://schemas.openxmlformats.org/officeDocument/2006/relationships/hyperlink" Target="http://carrollcountyschools.com/Home/VisionMissionGoals/tabid/15453/Default.aspx" TargetMode="External"/><Relationship Id="rId2" Type="http://schemas.openxmlformats.org/officeDocument/2006/relationships/hyperlink" Target="http://www.learningsolutionsmag.com/articles/111/" TargetMode="External"/><Relationship Id="rId1" Type="http://schemas.openxmlformats.org/officeDocument/2006/relationships/slideLayout" Target="../slideLayouts/slideLayout2.xml"/><Relationship Id="rId6" Type="http://schemas.openxmlformats.org/officeDocument/2006/relationships/hyperlink" Target="http://moodle.org/stats/" TargetMode="External"/><Relationship Id="rId5" Type="http://schemas.openxmlformats.org/officeDocument/2006/relationships/hyperlink" Target="http://download.moodle.org/download.php/docs/en/presentation_1.9_en.ppt" TargetMode="External"/><Relationship Id="rId4" Type="http://schemas.openxmlformats.org/officeDocument/2006/relationships/hyperlink" Target="http://docs.moodle.org/20/en/Philosophy#Social_constructivis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3.wav"/><Relationship Id="rId7" Type="http://schemas.openxmlformats.org/officeDocument/2006/relationships/image" Target="../media/image5.png"/><Relationship Id="rId2" Type="http://schemas.microsoft.com/office/2007/relationships/media" Target="../media/media3.wav"/><Relationship Id="rId1" Type="http://schemas.openxmlformats.org/officeDocument/2006/relationships/video" Target="http://www.youtube.com/v/14212zHjtUE?version=3&amp;hl=en_US" TargetMode="External"/><Relationship Id="rId6" Type="http://schemas.openxmlformats.org/officeDocument/2006/relationships/hyperlink" Target="http://www.youtube.com/watch?v=14212zHjtUE&amp;feature=related" TargetMode="External"/><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4.wav"/><Relationship Id="rId7" Type="http://schemas.openxmlformats.org/officeDocument/2006/relationships/hyperlink" Target="http://www.youtube.com/watch?v=4KMVSHqgYIc&amp;feature=related" TargetMode="External"/><Relationship Id="rId2" Type="http://schemas.openxmlformats.org/officeDocument/2006/relationships/video" Target="http://www.youtube.com/v/4KMVSHqgYIc?version=3&amp;hl=en_US" TargetMode="External"/><Relationship Id="rId1" Type="http://schemas.openxmlformats.org/officeDocument/2006/relationships/tags" Target="../tags/tag3.xml"/><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audio" Target="../media/media4.wav"/><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5.wav"/><Relationship Id="rId7" Type="http://schemas.openxmlformats.org/officeDocument/2006/relationships/image" Target="../media/image6.jpeg"/><Relationship Id="rId2" Type="http://schemas.microsoft.com/office/2007/relationships/media" Target="../media/media5.wav"/><Relationship Id="rId1" Type="http://schemas.openxmlformats.org/officeDocument/2006/relationships/tags" Target="../tags/tag4.xml"/><Relationship Id="rId6" Type="http://schemas.openxmlformats.org/officeDocument/2006/relationships/hyperlink" Target="http://moodle.org/mod/cvsadmin/view.php" TargetMode="External"/><Relationship Id="rId5" Type="http://schemas.openxmlformats.org/officeDocument/2006/relationships/notesSlide" Target="../notesSlides/notesSlide5.xml"/><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6.wav"/><Relationship Id="rId7" Type="http://schemas.openxmlformats.org/officeDocument/2006/relationships/image" Target="../media/image8.jpeg"/><Relationship Id="rId2" Type="http://schemas.microsoft.com/office/2007/relationships/media" Target="../media/media6.wav"/><Relationship Id="rId1" Type="http://schemas.openxmlformats.org/officeDocument/2006/relationships/tags" Target="../tags/tag5.xml"/><Relationship Id="rId6" Type="http://schemas.openxmlformats.org/officeDocument/2006/relationships/image" Target="../media/image7.jpeg"/><Relationship Id="rId5" Type="http://schemas.openxmlformats.org/officeDocument/2006/relationships/notesSlide" Target="../notesSlides/notesSlide6.xml"/><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audio" Target="../media/media7.wav"/><Relationship Id="rId2" Type="http://schemas.microsoft.com/office/2007/relationships/media" Target="../media/media7.wav"/><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notesSlide" Target="../notesSlides/notesSlide7.xm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audio" Target="../media/media8.wav"/><Relationship Id="rId7" Type="http://schemas.openxmlformats.org/officeDocument/2006/relationships/image" Target="../media/image3.png"/><Relationship Id="rId2" Type="http://schemas.microsoft.com/office/2007/relationships/media" Target="../media/media8.wav"/><Relationship Id="rId1" Type="http://schemas.openxmlformats.org/officeDocument/2006/relationships/tags" Target="../tags/tag7.xml"/><Relationship Id="rId6" Type="http://schemas.openxmlformats.org/officeDocument/2006/relationships/image" Target="../media/image9.jpeg"/><Relationship Id="rId5" Type="http://schemas.openxmlformats.org/officeDocument/2006/relationships/notesSlide" Target="../notesSlides/notesSlide8.xml"/><Relationship Id="rId4"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audio" Target="../media/media9.wav"/><Relationship Id="rId7" Type="http://schemas.openxmlformats.org/officeDocument/2006/relationships/image" Target="../media/image3.png"/><Relationship Id="rId2" Type="http://schemas.microsoft.com/office/2007/relationships/media" Target="../media/media9.wav"/><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notesSlide" Target="../notesSlides/notesSlide9.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38600" y="1219200"/>
            <a:ext cx="4724400" cy="1524000"/>
          </a:xfrm>
        </p:spPr>
        <p:txBody>
          <a:bodyPr>
            <a:normAutofit fontScale="90000"/>
          </a:bodyPr>
          <a:lstStyle/>
          <a:p>
            <a:pPr indent="0" eaLnBrk="1" fontAlgn="auto" hangingPunct="1">
              <a:spcAft>
                <a:spcPts val="0"/>
              </a:spcAft>
              <a:defRPr/>
            </a:pPr>
            <a:r>
              <a:rPr lang="en-US" sz="6600" dirty="0" smtClean="0">
                <a:solidFill>
                  <a:srgbClr val="84D01E"/>
                </a:solidFill>
                <a:latin typeface="Comic Sans MS" pitchFamily="66" charset="0"/>
              </a:rPr>
              <a:t>Diffusion of </a:t>
            </a:r>
            <a:r>
              <a:rPr lang="en-US" sz="6600" dirty="0" smtClean="0">
                <a:solidFill>
                  <a:schemeClr val="accent1"/>
                </a:solidFill>
                <a:latin typeface="Comic Sans MS" pitchFamily="66" charset="0"/>
              </a:rPr>
              <a:t>Moodle</a:t>
            </a:r>
            <a:endParaRPr lang="en-US" sz="6600" dirty="0">
              <a:solidFill>
                <a:schemeClr val="accent1"/>
              </a:solidFill>
              <a:latin typeface="Comic Sans MS" pitchFamily="66" charset="0"/>
            </a:endParaRPr>
          </a:p>
        </p:txBody>
      </p:sp>
      <p:sp>
        <p:nvSpPr>
          <p:cNvPr id="10243" name="Subtitle 2"/>
          <p:cNvSpPr>
            <a:spLocks noGrp="1"/>
          </p:cNvSpPr>
          <p:nvPr>
            <p:ph type="subTitle" idx="1"/>
          </p:nvPr>
        </p:nvSpPr>
        <p:spPr/>
        <p:txBody>
          <a:bodyPr/>
          <a:lstStyle/>
          <a:p>
            <a:pPr eaLnBrk="1" hangingPunct="1">
              <a:spcBef>
                <a:spcPct val="0"/>
              </a:spcBef>
            </a:pPr>
            <a:r>
              <a:rPr lang="en-US" dirty="0" smtClean="0">
                <a:solidFill>
                  <a:schemeClr val="accent1"/>
                </a:solidFill>
                <a:latin typeface="Comic Sans MS" pitchFamily="66" charset="0"/>
              </a:rPr>
              <a:t>Tiffany Harrell</a:t>
            </a:r>
            <a:br>
              <a:rPr lang="en-US" dirty="0" smtClean="0">
                <a:solidFill>
                  <a:schemeClr val="accent1"/>
                </a:solidFill>
                <a:latin typeface="Comic Sans MS" pitchFamily="66" charset="0"/>
              </a:rPr>
            </a:br>
            <a:r>
              <a:rPr lang="en-US" dirty="0" smtClean="0">
                <a:solidFill>
                  <a:schemeClr val="accent1"/>
                </a:solidFill>
                <a:latin typeface="Comic Sans MS" pitchFamily="66" charset="0"/>
              </a:rPr>
              <a:t>Walden University</a:t>
            </a:r>
          </a:p>
          <a:p>
            <a:pPr eaLnBrk="1" hangingPunct="1">
              <a:spcBef>
                <a:spcPct val="0"/>
              </a:spcBef>
            </a:pPr>
            <a:r>
              <a:rPr lang="en-US" dirty="0" smtClean="0">
                <a:solidFill>
                  <a:schemeClr val="accent1"/>
                </a:solidFill>
                <a:latin typeface="Comic Sans MS" pitchFamily="66" charset="0"/>
              </a:rPr>
              <a:t>EDUC 7101-2</a:t>
            </a:r>
          </a:p>
        </p:txBody>
      </p:sp>
      <p:pic>
        <p:nvPicPr>
          <p:cNvPr id="10244" name="Picture 3" descr="moodle2.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4800" y="609600"/>
            <a:ext cx="3581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511746" y="60960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10138"/>
    </mc:Choice>
    <mc:Fallback>
      <p:transition spd="slow" advTm="1013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43">
                                            <p:txEl>
                                              <p:pRg st="0" end="0"/>
                                            </p:txEl>
                                          </p:spTgt>
                                        </p:tgtEl>
                                        <p:attrNameLst>
                                          <p:attrName>style.visibility</p:attrName>
                                        </p:attrNameLst>
                                      </p:cBhvr>
                                      <p:to>
                                        <p:strVal val="visible"/>
                                      </p:to>
                                    </p:set>
                                    <p:animEffect transition="in" filter="fade">
                                      <p:cBhvr>
                                        <p:cTn id="17" dur="500"/>
                                        <p:tgtEl>
                                          <p:spTgt spid="1024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243">
                                            <p:txEl>
                                              <p:pRg st="1" end="1"/>
                                            </p:txEl>
                                          </p:spTgt>
                                        </p:tgtEl>
                                        <p:attrNameLst>
                                          <p:attrName>style.visibility</p:attrName>
                                        </p:attrNameLst>
                                      </p:cBhvr>
                                      <p:to>
                                        <p:strVal val="visible"/>
                                      </p:to>
                                    </p:set>
                                    <p:animEffect transition="in" filter="fade">
                                      <p:cBhvr>
                                        <p:cTn id="22" dur="5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6110" fill="hold"/>
                                        <p:tgtEl>
                                          <p:spTgt spid="3"/>
                                        </p:tgtEl>
                                      </p:cBhvr>
                                    </p:cmd>
                                  </p:childTnLst>
                                </p:cTn>
                              </p:par>
                            </p:childTnLst>
                          </p:cTn>
                        </p:par>
                      </p:childTnLst>
                    </p:cTn>
                  </p:par>
                </p:childTnLst>
              </p:cTn>
              <p:nextCondLst>
                <p:cond evt="onClick" delay="0">
                  <p:tgtEl>
                    <p:spTgt spid="3"/>
                  </p:tgtEl>
                </p:cond>
              </p:nextCondLst>
            </p:seq>
            <p:audio>
              <p:cMediaNode vol="80000">
                <p:cTn id="28" fill="hold" display="0">
                  <p:stCondLst>
                    <p:cond delay="indefinite"/>
                  </p:stCondLst>
                  <p:endCondLst>
                    <p:cond evt="onStopAudio" delay="0">
                      <p:tgtEl>
                        <p:sldTgt/>
                      </p:tgtEl>
                    </p:cond>
                  </p:endCondLst>
                </p:cTn>
                <p:tgtEl>
                  <p:spTgt spid="3"/>
                </p:tgtEl>
              </p:cMediaNode>
            </p:audio>
          </p:childTnLst>
        </p:cTn>
      </p:par>
    </p:tnLst>
    <p:bldLst>
      <p:bldP spid="2" grpId="0"/>
      <p:bldP spid="10243" grpId="0" uiExpand="1" build="p"/>
    </p:bldLst>
  </p:timing>
  <p:extLst>
    <p:ext uri="{E180D4A7-C9FB-4DFB-919C-405C955672EB}">
      <p14:showEvtLst xmlns:p14="http://schemas.microsoft.com/office/powerpoint/2010/main">
        <p14:playEvt time="1400" objId="3"/>
        <p14:triggerEvt type="onClick" time="1400" objId="3"/>
        <p14:stopEvt time="7658"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6000" dirty="0" smtClean="0">
                <a:solidFill>
                  <a:schemeClr val="accent5">
                    <a:lumMod val="40000"/>
                    <a:lumOff val="60000"/>
                  </a:schemeClr>
                </a:solidFill>
                <a:latin typeface="Comic Sans MS" pitchFamily="66" charset="0"/>
              </a:rPr>
              <a:t>Decision</a:t>
            </a:r>
            <a:endParaRPr lang="en-US" dirty="0">
              <a:solidFill>
                <a:schemeClr val="accent5">
                  <a:lumMod val="40000"/>
                  <a:lumOff val="60000"/>
                </a:schemeClr>
              </a:solidFill>
              <a:latin typeface="Comic Sans MS" pitchFamily="66" charset="0"/>
            </a:endParaRPr>
          </a:p>
        </p:txBody>
      </p:sp>
      <p:sp>
        <p:nvSpPr>
          <p:cNvPr id="18435" name="Content Placeholder 2"/>
          <p:cNvSpPr>
            <a:spLocks noGrp="1"/>
          </p:cNvSpPr>
          <p:nvPr>
            <p:ph sz="quarter" idx="13"/>
          </p:nvPr>
        </p:nvSpPr>
        <p:spPr>
          <a:xfrm>
            <a:off x="4343400" y="1371600"/>
            <a:ext cx="4038600" cy="4525963"/>
          </a:xfrm>
        </p:spPr>
        <p:txBody>
          <a:bodyPr>
            <a:noAutofit/>
          </a:bodyPr>
          <a:lstStyle/>
          <a:p>
            <a:pPr>
              <a:buFont typeface="Wingdings 2" pitchFamily="18" charset="2"/>
              <a:buNone/>
            </a:pPr>
            <a:r>
              <a:rPr lang="en-US" dirty="0" smtClean="0">
                <a:solidFill>
                  <a:schemeClr val="accent5">
                    <a:lumMod val="40000"/>
                    <a:lumOff val="60000"/>
                  </a:schemeClr>
                </a:solidFill>
                <a:latin typeface="Comic Sans MS" pitchFamily="66" charset="0"/>
              </a:rPr>
              <a:t>	</a:t>
            </a:r>
            <a:r>
              <a:rPr lang="en-US" sz="2400" dirty="0" smtClean="0">
                <a:solidFill>
                  <a:schemeClr val="accent5">
                    <a:lumMod val="40000"/>
                    <a:lumOff val="60000"/>
                  </a:schemeClr>
                </a:solidFill>
                <a:latin typeface="Comic Sans MS" pitchFamily="66" charset="0"/>
              </a:rPr>
              <a:t>To speed up the rate of adoption, Rogers (2003) suggests communicating ideas more rapidly in order for knowledge to be developed sooner. </a:t>
            </a:r>
          </a:p>
          <a:p>
            <a:pPr>
              <a:buFont typeface="Wingdings 2" pitchFamily="18" charset="2"/>
              <a:buNone/>
            </a:pPr>
            <a:endParaRPr lang="en-US" sz="2400" dirty="0" smtClean="0">
              <a:solidFill>
                <a:schemeClr val="accent5">
                  <a:lumMod val="40000"/>
                  <a:lumOff val="60000"/>
                </a:schemeClr>
              </a:solidFill>
              <a:latin typeface="Comic Sans MS" pitchFamily="66" charset="0"/>
            </a:endParaRPr>
          </a:p>
          <a:p>
            <a:r>
              <a:rPr lang="en-US" sz="2400" dirty="0" smtClean="0">
                <a:solidFill>
                  <a:schemeClr val="accent5">
                    <a:lumMod val="40000"/>
                    <a:lumOff val="60000"/>
                  </a:schemeClr>
                </a:solidFill>
                <a:latin typeface="Comic Sans MS" pitchFamily="66" charset="0"/>
              </a:rPr>
              <a:t>Moodle’s  privileges:</a:t>
            </a:r>
          </a:p>
          <a:p>
            <a:pPr lvl="1"/>
            <a:r>
              <a:rPr lang="en-US" sz="1800" dirty="0" smtClean="0">
                <a:solidFill>
                  <a:schemeClr val="accent5">
                    <a:lumMod val="40000"/>
                    <a:lumOff val="60000"/>
                  </a:schemeClr>
                </a:solidFill>
                <a:latin typeface="Comic Sans MS" pitchFamily="66" charset="0"/>
              </a:rPr>
              <a:t>Anyone can be a course creator</a:t>
            </a:r>
          </a:p>
          <a:p>
            <a:pPr lvl="1"/>
            <a:r>
              <a:rPr lang="en-US" sz="1800" dirty="0" smtClean="0">
                <a:solidFill>
                  <a:schemeClr val="accent5">
                    <a:lumMod val="40000"/>
                    <a:lumOff val="60000"/>
                  </a:schemeClr>
                </a:solidFill>
                <a:latin typeface="Comic Sans MS" pitchFamily="66" charset="0"/>
              </a:rPr>
              <a:t>Use of existing resources</a:t>
            </a:r>
          </a:p>
          <a:p>
            <a:pPr lvl="1"/>
            <a:r>
              <a:rPr lang="en-US" sz="1800" dirty="0" smtClean="0">
                <a:solidFill>
                  <a:schemeClr val="accent5">
                    <a:lumMod val="40000"/>
                    <a:lumOff val="60000"/>
                  </a:schemeClr>
                </a:solidFill>
                <a:latin typeface="Comic Sans MS" pitchFamily="66" charset="0"/>
              </a:rPr>
              <a:t>Active support community</a:t>
            </a:r>
          </a:p>
        </p:txBody>
      </p:sp>
      <p:pic>
        <p:nvPicPr>
          <p:cNvPr id="18436" name="Content Placeholder 4" descr="decision.jpg"/>
          <p:cNvPicPr>
            <a:picLocks noGrp="1" noChangeAspect="1"/>
          </p:cNvPicPr>
          <p:nvPr>
            <p:ph sz="quarter" idx="14"/>
          </p:nvPr>
        </p:nvPicPr>
        <p:blipFill>
          <a:blip r:embed="rId6">
            <a:extLst>
              <a:ext uri="{28A0092B-C50C-407E-A947-70E740481C1C}">
                <a14:useLocalDpi xmlns:a14="http://schemas.microsoft.com/office/drawing/2010/main" val="0"/>
              </a:ext>
            </a:extLst>
          </a:blip>
          <a:srcRect/>
          <a:stretch>
            <a:fillRect/>
          </a:stretch>
        </p:blipFill>
        <p:spPr>
          <a:xfrm>
            <a:off x="381000" y="1981200"/>
            <a:ext cx="3806825" cy="2852738"/>
          </a:xfrm>
          <a:effectLst>
            <a:softEdge rad="127000"/>
          </a:effec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4582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4372"/>
    </mc:Choice>
    <mc:Fallback>
      <p:transition spd="slow" advTm="343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8436"/>
                                        </p:tgtEl>
                                        <p:attrNameLst>
                                          <p:attrName>style.visibility</p:attrName>
                                        </p:attrNameLst>
                                      </p:cBhvr>
                                      <p:to>
                                        <p:strVal val="visible"/>
                                      </p:to>
                                    </p:set>
                                    <p:anim calcmode="lin" valueType="num">
                                      <p:cBhvr>
                                        <p:cTn id="15" dur="1000" fill="hold"/>
                                        <p:tgtEl>
                                          <p:spTgt spid="18436"/>
                                        </p:tgtEl>
                                        <p:attrNameLst>
                                          <p:attrName>ppt_w</p:attrName>
                                        </p:attrNameLst>
                                      </p:cBhvr>
                                      <p:tavLst>
                                        <p:tav tm="0">
                                          <p:val>
                                            <p:fltVal val="0"/>
                                          </p:val>
                                        </p:tav>
                                        <p:tav tm="100000">
                                          <p:val>
                                            <p:strVal val="#ppt_w"/>
                                          </p:val>
                                        </p:tav>
                                      </p:tavLst>
                                    </p:anim>
                                    <p:anim calcmode="lin" valueType="num">
                                      <p:cBhvr>
                                        <p:cTn id="16" dur="1000" fill="hold"/>
                                        <p:tgtEl>
                                          <p:spTgt spid="18436"/>
                                        </p:tgtEl>
                                        <p:attrNameLst>
                                          <p:attrName>ppt_h</p:attrName>
                                        </p:attrNameLst>
                                      </p:cBhvr>
                                      <p:tavLst>
                                        <p:tav tm="0">
                                          <p:val>
                                            <p:fltVal val="0"/>
                                          </p:val>
                                        </p:tav>
                                        <p:tav tm="100000">
                                          <p:val>
                                            <p:strVal val="#ppt_h"/>
                                          </p:val>
                                        </p:tav>
                                      </p:tavLst>
                                    </p:anim>
                                    <p:anim calcmode="lin" valueType="num">
                                      <p:cBhvr>
                                        <p:cTn id="17" dur="1000" fill="hold"/>
                                        <p:tgtEl>
                                          <p:spTgt spid="18436"/>
                                        </p:tgtEl>
                                        <p:attrNameLst>
                                          <p:attrName>style.rotation</p:attrName>
                                        </p:attrNameLst>
                                      </p:cBhvr>
                                      <p:tavLst>
                                        <p:tav tm="0">
                                          <p:val>
                                            <p:fltVal val="90"/>
                                          </p:val>
                                        </p:tav>
                                        <p:tav tm="100000">
                                          <p:val>
                                            <p:fltVal val="0"/>
                                          </p:val>
                                        </p:tav>
                                      </p:tavLst>
                                    </p:anim>
                                    <p:animEffect transition="in" filter="fade">
                                      <p:cBhvr>
                                        <p:cTn id="18" dur="1000"/>
                                        <p:tgtEl>
                                          <p:spTgt spid="1843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8435">
                                            <p:txEl>
                                              <p:pRg st="0" end="0"/>
                                            </p:txEl>
                                          </p:spTgt>
                                        </p:tgtEl>
                                        <p:attrNameLst>
                                          <p:attrName>style.visibility</p:attrName>
                                        </p:attrNameLst>
                                      </p:cBhvr>
                                      <p:to>
                                        <p:strVal val="visible"/>
                                      </p:to>
                                    </p:set>
                                    <p:anim calcmode="lin" valueType="num">
                                      <p:cBhvr>
                                        <p:cTn id="23" dur="1000" fill="hold"/>
                                        <p:tgtEl>
                                          <p:spTgt spid="18435">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18435">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18435">
                                            <p:txEl>
                                              <p:pRg st="0" end="0"/>
                                            </p:txEl>
                                          </p:spTgt>
                                        </p:tgtEl>
                                        <p:attrNameLst>
                                          <p:attrName>style.rotation</p:attrName>
                                        </p:attrNameLst>
                                      </p:cBhvr>
                                      <p:tavLst>
                                        <p:tav tm="0">
                                          <p:val>
                                            <p:fltVal val="90"/>
                                          </p:val>
                                        </p:tav>
                                        <p:tav tm="100000">
                                          <p:val>
                                            <p:fltVal val="0"/>
                                          </p:val>
                                        </p:tav>
                                      </p:tavLst>
                                    </p:anim>
                                    <p:animEffect transition="in" filter="fade">
                                      <p:cBhvr>
                                        <p:cTn id="26" dur="1000"/>
                                        <p:tgtEl>
                                          <p:spTgt spid="1843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8435">
                                            <p:txEl>
                                              <p:pRg st="2" end="2"/>
                                            </p:txEl>
                                          </p:spTgt>
                                        </p:tgtEl>
                                        <p:attrNameLst>
                                          <p:attrName>style.visibility</p:attrName>
                                        </p:attrNameLst>
                                      </p:cBhvr>
                                      <p:to>
                                        <p:strVal val="visible"/>
                                      </p:to>
                                    </p:set>
                                    <p:anim calcmode="lin" valueType="num">
                                      <p:cBhvr>
                                        <p:cTn id="31" dur="1000" fill="hold"/>
                                        <p:tgtEl>
                                          <p:spTgt spid="18435">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18435">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18435">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18435">
                                            <p:txEl>
                                              <p:pRg st="2" end="2"/>
                                            </p:txEl>
                                          </p:spTgt>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8435">
                                            <p:txEl>
                                              <p:pRg st="3" end="3"/>
                                            </p:txEl>
                                          </p:spTgt>
                                        </p:tgtEl>
                                        <p:attrNameLst>
                                          <p:attrName>style.visibility</p:attrName>
                                        </p:attrNameLst>
                                      </p:cBhvr>
                                      <p:to>
                                        <p:strVal val="visible"/>
                                      </p:to>
                                    </p:set>
                                    <p:anim calcmode="lin" valueType="num">
                                      <p:cBhvr>
                                        <p:cTn id="37" dur="1000" fill="hold"/>
                                        <p:tgtEl>
                                          <p:spTgt spid="18435">
                                            <p:txEl>
                                              <p:pRg st="3" end="3"/>
                                            </p:txEl>
                                          </p:spTgt>
                                        </p:tgtEl>
                                        <p:attrNameLst>
                                          <p:attrName>ppt_w</p:attrName>
                                        </p:attrNameLst>
                                      </p:cBhvr>
                                      <p:tavLst>
                                        <p:tav tm="0">
                                          <p:val>
                                            <p:fltVal val="0"/>
                                          </p:val>
                                        </p:tav>
                                        <p:tav tm="100000">
                                          <p:val>
                                            <p:strVal val="#ppt_w"/>
                                          </p:val>
                                        </p:tav>
                                      </p:tavLst>
                                    </p:anim>
                                    <p:anim calcmode="lin" valueType="num">
                                      <p:cBhvr>
                                        <p:cTn id="38" dur="1000" fill="hold"/>
                                        <p:tgtEl>
                                          <p:spTgt spid="18435">
                                            <p:txEl>
                                              <p:pRg st="3" end="3"/>
                                            </p:txEl>
                                          </p:spTgt>
                                        </p:tgtEl>
                                        <p:attrNameLst>
                                          <p:attrName>ppt_h</p:attrName>
                                        </p:attrNameLst>
                                      </p:cBhvr>
                                      <p:tavLst>
                                        <p:tav tm="0">
                                          <p:val>
                                            <p:fltVal val="0"/>
                                          </p:val>
                                        </p:tav>
                                        <p:tav tm="100000">
                                          <p:val>
                                            <p:strVal val="#ppt_h"/>
                                          </p:val>
                                        </p:tav>
                                      </p:tavLst>
                                    </p:anim>
                                    <p:anim calcmode="lin" valueType="num">
                                      <p:cBhvr>
                                        <p:cTn id="39" dur="1000" fill="hold"/>
                                        <p:tgtEl>
                                          <p:spTgt spid="18435">
                                            <p:txEl>
                                              <p:pRg st="3" end="3"/>
                                            </p:txEl>
                                          </p:spTgt>
                                        </p:tgtEl>
                                        <p:attrNameLst>
                                          <p:attrName>style.rotation</p:attrName>
                                        </p:attrNameLst>
                                      </p:cBhvr>
                                      <p:tavLst>
                                        <p:tav tm="0">
                                          <p:val>
                                            <p:fltVal val="90"/>
                                          </p:val>
                                        </p:tav>
                                        <p:tav tm="100000">
                                          <p:val>
                                            <p:fltVal val="0"/>
                                          </p:val>
                                        </p:tav>
                                      </p:tavLst>
                                    </p:anim>
                                    <p:animEffect transition="in" filter="fade">
                                      <p:cBhvr>
                                        <p:cTn id="40" dur="1000"/>
                                        <p:tgtEl>
                                          <p:spTgt spid="18435">
                                            <p:txEl>
                                              <p:pRg st="3" end="3"/>
                                            </p:txEl>
                                          </p:spTgt>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8435">
                                            <p:txEl>
                                              <p:pRg st="4" end="4"/>
                                            </p:txEl>
                                          </p:spTgt>
                                        </p:tgtEl>
                                        <p:attrNameLst>
                                          <p:attrName>style.visibility</p:attrName>
                                        </p:attrNameLst>
                                      </p:cBhvr>
                                      <p:to>
                                        <p:strVal val="visible"/>
                                      </p:to>
                                    </p:set>
                                    <p:anim calcmode="lin" valueType="num">
                                      <p:cBhvr>
                                        <p:cTn id="43" dur="1000" fill="hold"/>
                                        <p:tgtEl>
                                          <p:spTgt spid="18435">
                                            <p:txEl>
                                              <p:pRg st="4" end="4"/>
                                            </p:txEl>
                                          </p:spTgt>
                                        </p:tgtEl>
                                        <p:attrNameLst>
                                          <p:attrName>ppt_w</p:attrName>
                                        </p:attrNameLst>
                                      </p:cBhvr>
                                      <p:tavLst>
                                        <p:tav tm="0">
                                          <p:val>
                                            <p:fltVal val="0"/>
                                          </p:val>
                                        </p:tav>
                                        <p:tav tm="100000">
                                          <p:val>
                                            <p:strVal val="#ppt_w"/>
                                          </p:val>
                                        </p:tav>
                                      </p:tavLst>
                                    </p:anim>
                                    <p:anim calcmode="lin" valueType="num">
                                      <p:cBhvr>
                                        <p:cTn id="44" dur="1000" fill="hold"/>
                                        <p:tgtEl>
                                          <p:spTgt spid="18435">
                                            <p:txEl>
                                              <p:pRg st="4" end="4"/>
                                            </p:txEl>
                                          </p:spTgt>
                                        </p:tgtEl>
                                        <p:attrNameLst>
                                          <p:attrName>ppt_h</p:attrName>
                                        </p:attrNameLst>
                                      </p:cBhvr>
                                      <p:tavLst>
                                        <p:tav tm="0">
                                          <p:val>
                                            <p:fltVal val="0"/>
                                          </p:val>
                                        </p:tav>
                                        <p:tav tm="100000">
                                          <p:val>
                                            <p:strVal val="#ppt_h"/>
                                          </p:val>
                                        </p:tav>
                                      </p:tavLst>
                                    </p:anim>
                                    <p:anim calcmode="lin" valueType="num">
                                      <p:cBhvr>
                                        <p:cTn id="45" dur="1000" fill="hold"/>
                                        <p:tgtEl>
                                          <p:spTgt spid="18435">
                                            <p:txEl>
                                              <p:pRg st="4" end="4"/>
                                            </p:txEl>
                                          </p:spTgt>
                                        </p:tgtEl>
                                        <p:attrNameLst>
                                          <p:attrName>style.rotation</p:attrName>
                                        </p:attrNameLst>
                                      </p:cBhvr>
                                      <p:tavLst>
                                        <p:tav tm="0">
                                          <p:val>
                                            <p:fltVal val="90"/>
                                          </p:val>
                                        </p:tav>
                                        <p:tav tm="100000">
                                          <p:val>
                                            <p:fltVal val="0"/>
                                          </p:val>
                                        </p:tav>
                                      </p:tavLst>
                                    </p:anim>
                                    <p:animEffect transition="in" filter="fade">
                                      <p:cBhvr>
                                        <p:cTn id="46" dur="1000"/>
                                        <p:tgtEl>
                                          <p:spTgt spid="18435">
                                            <p:txEl>
                                              <p:pRg st="4" end="4"/>
                                            </p:txEl>
                                          </p:spTgt>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8435">
                                            <p:txEl>
                                              <p:pRg st="5" end="5"/>
                                            </p:txEl>
                                          </p:spTgt>
                                        </p:tgtEl>
                                        <p:attrNameLst>
                                          <p:attrName>style.visibility</p:attrName>
                                        </p:attrNameLst>
                                      </p:cBhvr>
                                      <p:to>
                                        <p:strVal val="visible"/>
                                      </p:to>
                                    </p:set>
                                    <p:anim calcmode="lin" valueType="num">
                                      <p:cBhvr>
                                        <p:cTn id="49" dur="1000" fill="hold"/>
                                        <p:tgtEl>
                                          <p:spTgt spid="18435">
                                            <p:txEl>
                                              <p:pRg st="5" end="5"/>
                                            </p:txEl>
                                          </p:spTgt>
                                        </p:tgtEl>
                                        <p:attrNameLst>
                                          <p:attrName>ppt_w</p:attrName>
                                        </p:attrNameLst>
                                      </p:cBhvr>
                                      <p:tavLst>
                                        <p:tav tm="0">
                                          <p:val>
                                            <p:fltVal val="0"/>
                                          </p:val>
                                        </p:tav>
                                        <p:tav tm="100000">
                                          <p:val>
                                            <p:strVal val="#ppt_w"/>
                                          </p:val>
                                        </p:tav>
                                      </p:tavLst>
                                    </p:anim>
                                    <p:anim calcmode="lin" valueType="num">
                                      <p:cBhvr>
                                        <p:cTn id="50" dur="1000" fill="hold"/>
                                        <p:tgtEl>
                                          <p:spTgt spid="18435">
                                            <p:txEl>
                                              <p:pRg st="5" end="5"/>
                                            </p:txEl>
                                          </p:spTgt>
                                        </p:tgtEl>
                                        <p:attrNameLst>
                                          <p:attrName>ppt_h</p:attrName>
                                        </p:attrNameLst>
                                      </p:cBhvr>
                                      <p:tavLst>
                                        <p:tav tm="0">
                                          <p:val>
                                            <p:fltVal val="0"/>
                                          </p:val>
                                        </p:tav>
                                        <p:tav tm="100000">
                                          <p:val>
                                            <p:strVal val="#ppt_h"/>
                                          </p:val>
                                        </p:tav>
                                      </p:tavLst>
                                    </p:anim>
                                    <p:anim calcmode="lin" valueType="num">
                                      <p:cBhvr>
                                        <p:cTn id="51" dur="1000" fill="hold"/>
                                        <p:tgtEl>
                                          <p:spTgt spid="18435">
                                            <p:txEl>
                                              <p:pRg st="5" end="5"/>
                                            </p:txEl>
                                          </p:spTgt>
                                        </p:tgtEl>
                                        <p:attrNameLst>
                                          <p:attrName>style.rotation</p:attrName>
                                        </p:attrNameLst>
                                      </p:cBhvr>
                                      <p:tavLst>
                                        <p:tav tm="0">
                                          <p:val>
                                            <p:fltVal val="90"/>
                                          </p:val>
                                        </p:tav>
                                        <p:tav tm="100000">
                                          <p:val>
                                            <p:fltVal val="0"/>
                                          </p:val>
                                        </p:tav>
                                      </p:tavLst>
                                    </p:anim>
                                    <p:animEffect transition="in" filter="fade">
                                      <p:cBhvr>
                                        <p:cTn id="52" dur="10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3"/>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31980" fill="hold"/>
                                        <p:tgtEl>
                                          <p:spTgt spid="3"/>
                                        </p:tgtEl>
                                      </p:cBhvr>
                                    </p:cmd>
                                  </p:childTnLst>
                                </p:cTn>
                              </p:par>
                            </p:childTnLst>
                          </p:cTn>
                        </p:par>
                      </p:childTnLst>
                    </p:cTn>
                  </p:par>
                </p:childTnLst>
              </p:cTn>
              <p:nextCondLst>
                <p:cond evt="onClick" delay="0">
                  <p:tgtEl>
                    <p:spTgt spid="3"/>
                  </p:tgtEl>
                </p:cond>
              </p:nextCondLst>
            </p:seq>
            <p:audio>
              <p:cMediaNode vol="80000">
                <p:cTn id="58" fill="hold" display="0">
                  <p:stCondLst>
                    <p:cond delay="indefinite"/>
                  </p:stCondLst>
                  <p:endCondLst>
                    <p:cond evt="onStopAudio" delay="0">
                      <p:tgtEl>
                        <p:sldTgt/>
                      </p:tgtEl>
                    </p:cond>
                  </p:endCondLst>
                </p:cTn>
                <p:tgtEl>
                  <p:spTgt spid="3"/>
                </p:tgtEl>
              </p:cMediaNode>
            </p:audio>
          </p:childTnLst>
        </p:cTn>
      </p:par>
    </p:tnLst>
    <p:bldLst>
      <p:bldP spid="2" grpId="0"/>
      <p:bldP spid="18435" grpId="0" build="p"/>
    </p:bldLst>
  </p:timing>
  <p:extLst>
    <p:ext uri="{E180D4A7-C9FB-4DFB-919C-405C955672EB}">
      <p14:showEvtLst xmlns:p14="http://schemas.microsoft.com/office/powerpoint/2010/main">
        <p14:playEvt time="1649" objId="3"/>
        <p14:triggerEvt type="onClick" time="1649" objId="3"/>
        <p14:stopEvt time="33746" objId="3"/>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6000" dirty="0" smtClean="0">
                <a:solidFill>
                  <a:schemeClr val="accent5">
                    <a:lumMod val="40000"/>
                    <a:lumOff val="60000"/>
                  </a:schemeClr>
                </a:solidFill>
                <a:latin typeface="Comic Sans MS" pitchFamily="66" charset="0"/>
              </a:rPr>
              <a:t>Implementation</a:t>
            </a:r>
            <a:endParaRPr lang="en-US" dirty="0">
              <a:solidFill>
                <a:schemeClr val="accent5">
                  <a:lumMod val="40000"/>
                  <a:lumOff val="60000"/>
                </a:schemeClr>
              </a:solidFill>
              <a:latin typeface="Comic Sans MS" pitchFamily="66" charset="0"/>
            </a:endParaRPr>
          </a:p>
        </p:txBody>
      </p:sp>
      <p:sp>
        <p:nvSpPr>
          <p:cNvPr id="19459" name="Content Placeholder 2"/>
          <p:cNvSpPr>
            <a:spLocks noGrp="1"/>
          </p:cNvSpPr>
          <p:nvPr>
            <p:ph sz="quarter" idx="13"/>
          </p:nvPr>
        </p:nvSpPr>
        <p:spPr/>
        <p:txBody>
          <a:bodyPr>
            <a:noAutofit/>
          </a:bodyPr>
          <a:lstStyle/>
          <a:p>
            <a:r>
              <a:rPr lang="en-US" sz="2400" dirty="0" smtClean="0">
                <a:solidFill>
                  <a:schemeClr val="accent5">
                    <a:lumMod val="40000"/>
                    <a:lumOff val="60000"/>
                  </a:schemeClr>
                </a:solidFill>
                <a:latin typeface="Comic Sans MS" pitchFamily="66" charset="0"/>
              </a:rPr>
              <a:t>Putting an adoption to use</a:t>
            </a:r>
          </a:p>
          <a:p>
            <a:endParaRPr lang="en-US" sz="2400" dirty="0" smtClean="0">
              <a:solidFill>
                <a:schemeClr val="accent5">
                  <a:lumMod val="40000"/>
                  <a:lumOff val="60000"/>
                </a:schemeClr>
              </a:solidFill>
              <a:latin typeface="Comic Sans MS" pitchFamily="66" charset="0"/>
            </a:endParaRPr>
          </a:p>
          <a:p>
            <a:r>
              <a:rPr lang="en-US" sz="2400" dirty="0" smtClean="0">
                <a:solidFill>
                  <a:schemeClr val="accent5">
                    <a:lumMod val="40000"/>
                    <a:lumOff val="60000"/>
                  </a:schemeClr>
                </a:solidFill>
                <a:latin typeface="Comic Sans MS" pitchFamily="66" charset="0"/>
              </a:rPr>
              <a:t>Features of using Moodle:</a:t>
            </a:r>
          </a:p>
          <a:p>
            <a:pPr lvl="1"/>
            <a:r>
              <a:rPr lang="en-US" sz="1800" dirty="0" smtClean="0">
                <a:solidFill>
                  <a:schemeClr val="accent5">
                    <a:lumMod val="40000"/>
                    <a:lumOff val="60000"/>
                  </a:schemeClr>
                </a:solidFill>
                <a:latin typeface="Comic Sans MS" pitchFamily="66" charset="0"/>
              </a:rPr>
              <a:t>Blogs</a:t>
            </a:r>
          </a:p>
          <a:p>
            <a:pPr lvl="1"/>
            <a:r>
              <a:rPr lang="en-US" sz="1800" dirty="0" smtClean="0">
                <a:solidFill>
                  <a:schemeClr val="accent5">
                    <a:lumMod val="40000"/>
                    <a:lumOff val="60000"/>
                  </a:schemeClr>
                </a:solidFill>
                <a:latin typeface="Comic Sans MS" pitchFamily="66" charset="0"/>
              </a:rPr>
              <a:t>Grading Scales</a:t>
            </a:r>
          </a:p>
          <a:p>
            <a:pPr lvl="1"/>
            <a:r>
              <a:rPr lang="en-US" sz="1800" dirty="0" err="1" smtClean="0">
                <a:solidFill>
                  <a:schemeClr val="accent5">
                    <a:lumMod val="40000"/>
                    <a:lumOff val="60000"/>
                  </a:schemeClr>
                </a:solidFill>
                <a:latin typeface="Comic Sans MS" pitchFamily="66" charset="0"/>
              </a:rPr>
              <a:t>Gradebook</a:t>
            </a:r>
            <a:endParaRPr lang="en-US" sz="1800" dirty="0" smtClean="0">
              <a:solidFill>
                <a:schemeClr val="accent5">
                  <a:lumMod val="40000"/>
                  <a:lumOff val="60000"/>
                </a:schemeClr>
              </a:solidFill>
              <a:latin typeface="Comic Sans MS" pitchFamily="66" charset="0"/>
            </a:endParaRPr>
          </a:p>
          <a:p>
            <a:pPr lvl="1"/>
            <a:r>
              <a:rPr lang="en-US" sz="1800" dirty="0" smtClean="0">
                <a:solidFill>
                  <a:schemeClr val="accent5">
                    <a:lumMod val="40000"/>
                    <a:lumOff val="60000"/>
                  </a:schemeClr>
                </a:solidFill>
                <a:latin typeface="Comic Sans MS" pitchFamily="66" charset="0"/>
              </a:rPr>
              <a:t>Participation Logs</a:t>
            </a:r>
          </a:p>
          <a:p>
            <a:pPr lvl="1"/>
            <a:r>
              <a:rPr lang="en-US" sz="1800" dirty="0" smtClean="0">
                <a:solidFill>
                  <a:schemeClr val="accent5">
                    <a:lumMod val="40000"/>
                    <a:lumOff val="60000"/>
                  </a:schemeClr>
                </a:solidFill>
                <a:latin typeface="Comic Sans MS" pitchFamily="66" charset="0"/>
              </a:rPr>
              <a:t>File Sharing</a:t>
            </a:r>
          </a:p>
        </p:txBody>
      </p:sp>
      <p:pic>
        <p:nvPicPr>
          <p:cNvPr id="19460" name="Content Placeholder 4" descr="implementation.jpg"/>
          <p:cNvPicPr>
            <a:picLocks noGrp="1" noChangeAspect="1"/>
          </p:cNvPicPr>
          <p:nvPr>
            <p:ph sz="quarter" idx="14"/>
          </p:nvPr>
        </p:nvPicPr>
        <p:blipFill>
          <a:blip r:embed="rId6">
            <a:extLst>
              <a:ext uri="{28A0092B-C50C-407E-A947-70E740481C1C}">
                <a14:useLocalDpi xmlns:a14="http://schemas.microsoft.com/office/drawing/2010/main" val="0"/>
              </a:ext>
            </a:extLst>
          </a:blip>
          <a:srcRect/>
          <a:stretch>
            <a:fillRect/>
          </a:stretch>
        </p:blipFill>
        <p:spPr>
          <a:xfrm>
            <a:off x="4724400" y="2133600"/>
            <a:ext cx="4000500" cy="2970213"/>
          </a:xfrm>
          <a:ln>
            <a:solidFill>
              <a:schemeClr val="accent1"/>
            </a:solidFill>
          </a:ln>
          <a:effectLst>
            <a:reflection blurRad="6350" stA="52000" endA="300" endPos="35000" dir="5400000" sy="-100000" algn="bl" rotWithShape="0"/>
          </a:effec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2296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0057"/>
    </mc:Choice>
    <mc:Fallback>
      <p:transition spd="slow" advTm="4005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9460"/>
                                        </p:tgtEl>
                                        <p:attrNameLst>
                                          <p:attrName>style.visibility</p:attrName>
                                        </p:attrNameLst>
                                      </p:cBhvr>
                                      <p:to>
                                        <p:strVal val="visible"/>
                                      </p:to>
                                    </p:set>
                                    <p:anim calcmode="lin" valueType="num">
                                      <p:cBhvr>
                                        <p:cTn id="14" dur="500" fill="hold"/>
                                        <p:tgtEl>
                                          <p:spTgt spid="19460"/>
                                        </p:tgtEl>
                                        <p:attrNameLst>
                                          <p:attrName>ppt_w</p:attrName>
                                        </p:attrNameLst>
                                      </p:cBhvr>
                                      <p:tavLst>
                                        <p:tav tm="0">
                                          <p:val>
                                            <p:fltVal val="0"/>
                                          </p:val>
                                        </p:tav>
                                        <p:tav tm="100000">
                                          <p:val>
                                            <p:strVal val="#ppt_w"/>
                                          </p:val>
                                        </p:tav>
                                      </p:tavLst>
                                    </p:anim>
                                    <p:anim calcmode="lin" valueType="num">
                                      <p:cBhvr>
                                        <p:cTn id="15" dur="500" fill="hold"/>
                                        <p:tgtEl>
                                          <p:spTgt spid="19460"/>
                                        </p:tgtEl>
                                        <p:attrNameLst>
                                          <p:attrName>ppt_h</p:attrName>
                                        </p:attrNameLst>
                                      </p:cBhvr>
                                      <p:tavLst>
                                        <p:tav tm="0">
                                          <p:val>
                                            <p:fltVal val="0"/>
                                          </p:val>
                                        </p:tav>
                                        <p:tav tm="100000">
                                          <p:val>
                                            <p:strVal val="#ppt_h"/>
                                          </p:val>
                                        </p:tav>
                                      </p:tavLst>
                                    </p:anim>
                                    <p:animEffect transition="in" filter="fade">
                                      <p:cBhvr>
                                        <p:cTn id="16" dur="500"/>
                                        <p:tgtEl>
                                          <p:spTgt spid="1946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9459">
                                            <p:txEl>
                                              <p:pRg st="0" end="0"/>
                                            </p:txEl>
                                          </p:spTgt>
                                        </p:tgtEl>
                                        <p:attrNameLst>
                                          <p:attrName>style.visibility</p:attrName>
                                        </p:attrNameLst>
                                      </p:cBhvr>
                                      <p:to>
                                        <p:strVal val="visible"/>
                                      </p:to>
                                    </p:set>
                                    <p:anim calcmode="lin" valueType="num">
                                      <p:cBhvr>
                                        <p:cTn id="21" dur="500" fill="hold"/>
                                        <p:tgtEl>
                                          <p:spTgt spid="19459">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9459">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945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9459">
                                            <p:txEl>
                                              <p:pRg st="2" end="2"/>
                                            </p:txEl>
                                          </p:spTgt>
                                        </p:tgtEl>
                                        <p:attrNameLst>
                                          <p:attrName>style.visibility</p:attrName>
                                        </p:attrNameLst>
                                      </p:cBhvr>
                                      <p:to>
                                        <p:strVal val="visible"/>
                                      </p:to>
                                    </p:set>
                                    <p:anim calcmode="lin" valueType="num">
                                      <p:cBhvr>
                                        <p:cTn id="28" dur="500" fill="hold"/>
                                        <p:tgtEl>
                                          <p:spTgt spid="19459">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9459">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9459">
                                            <p:txEl>
                                              <p:pRg st="2" end="2"/>
                                            </p:txEl>
                                          </p:spTgt>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9459">
                                            <p:txEl>
                                              <p:pRg st="3" end="3"/>
                                            </p:txEl>
                                          </p:spTgt>
                                        </p:tgtEl>
                                        <p:attrNameLst>
                                          <p:attrName>style.visibility</p:attrName>
                                        </p:attrNameLst>
                                      </p:cBhvr>
                                      <p:to>
                                        <p:strVal val="visible"/>
                                      </p:to>
                                    </p:set>
                                    <p:anim calcmode="lin" valueType="num">
                                      <p:cBhvr>
                                        <p:cTn id="33" dur="500" fill="hold"/>
                                        <p:tgtEl>
                                          <p:spTgt spid="19459">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19459">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19459">
                                            <p:txEl>
                                              <p:pRg st="3" end="3"/>
                                            </p:txEl>
                                          </p:spTgt>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9459">
                                            <p:txEl>
                                              <p:pRg st="4" end="4"/>
                                            </p:txEl>
                                          </p:spTgt>
                                        </p:tgtEl>
                                        <p:attrNameLst>
                                          <p:attrName>style.visibility</p:attrName>
                                        </p:attrNameLst>
                                      </p:cBhvr>
                                      <p:to>
                                        <p:strVal val="visible"/>
                                      </p:to>
                                    </p:set>
                                    <p:anim calcmode="lin" valueType="num">
                                      <p:cBhvr>
                                        <p:cTn id="38" dur="500" fill="hold"/>
                                        <p:tgtEl>
                                          <p:spTgt spid="19459">
                                            <p:txEl>
                                              <p:pRg st="4" end="4"/>
                                            </p:txEl>
                                          </p:spTgt>
                                        </p:tgtEl>
                                        <p:attrNameLst>
                                          <p:attrName>ppt_w</p:attrName>
                                        </p:attrNameLst>
                                      </p:cBhvr>
                                      <p:tavLst>
                                        <p:tav tm="0">
                                          <p:val>
                                            <p:fltVal val="0"/>
                                          </p:val>
                                        </p:tav>
                                        <p:tav tm="100000">
                                          <p:val>
                                            <p:strVal val="#ppt_w"/>
                                          </p:val>
                                        </p:tav>
                                      </p:tavLst>
                                    </p:anim>
                                    <p:anim calcmode="lin" valueType="num">
                                      <p:cBhvr>
                                        <p:cTn id="39" dur="500" fill="hold"/>
                                        <p:tgtEl>
                                          <p:spTgt spid="19459">
                                            <p:txEl>
                                              <p:pRg st="4" end="4"/>
                                            </p:txEl>
                                          </p:spTgt>
                                        </p:tgtEl>
                                        <p:attrNameLst>
                                          <p:attrName>ppt_h</p:attrName>
                                        </p:attrNameLst>
                                      </p:cBhvr>
                                      <p:tavLst>
                                        <p:tav tm="0">
                                          <p:val>
                                            <p:fltVal val="0"/>
                                          </p:val>
                                        </p:tav>
                                        <p:tav tm="100000">
                                          <p:val>
                                            <p:strVal val="#ppt_h"/>
                                          </p:val>
                                        </p:tav>
                                      </p:tavLst>
                                    </p:anim>
                                    <p:animEffect transition="in" filter="fade">
                                      <p:cBhvr>
                                        <p:cTn id="40" dur="500"/>
                                        <p:tgtEl>
                                          <p:spTgt spid="19459">
                                            <p:txEl>
                                              <p:pRg st="4" end="4"/>
                                            </p:txEl>
                                          </p:spTgt>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9459">
                                            <p:txEl>
                                              <p:pRg st="5" end="5"/>
                                            </p:txEl>
                                          </p:spTgt>
                                        </p:tgtEl>
                                        <p:attrNameLst>
                                          <p:attrName>style.visibility</p:attrName>
                                        </p:attrNameLst>
                                      </p:cBhvr>
                                      <p:to>
                                        <p:strVal val="visible"/>
                                      </p:to>
                                    </p:set>
                                    <p:anim calcmode="lin" valueType="num">
                                      <p:cBhvr>
                                        <p:cTn id="43" dur="500" fill="hold"/>
                                        <p:tgtEl>
                                          <p:spTgt spid="19459">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19459">
                                            <p:txEl>
                                              <p:pRg st="5" end="5"/>
                                            </p:txEl>
                                          </p:spTgt>
                                        </p:tgtEl>
                                        <p:attrNameLst>
                                          <p:attrName>ppt_h</p:attrName>
                                        </p:attrNameLst>
                                      </p:cBhvr>
                                      <p:tavLst>
                                        <p:tav tm="0">
                                          <p:val>
                                            <p:fltVal val="0"/>
                                          </p:val>
                                        </p:tav>
                                        <p:tav tm="100000">
                                          <p:val>
                                            <p:strVal val="#ppt_h"/>
                                          </p:val>
                                        </p:tav>
                                      </p:tavLst>
                                    </p:anim>
                                    <p:animEffect transition="in" filter="fade">
                                      <p:cBhvr>
                                        <p:cTn id="45" dur="500"/>
                                        <p:tgtEl>
                                          <p:spTgt spid="19459">
                                            <p:txEl>
                                              <p:pRg st="5" end="5"/>
                                            </p:txEl>
                                          </p:spTgt>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9459">
                                            <p:txEl>
                                              <p:pRg st="6" end="6"/>
                                            </p:txEl>
                                          </p:spTgt>
                                        </p:tgtEl>
                                        <p:attrNameLst>
                                          <p:attrName>style.visibility</p:attrName>
                                        </p:attrNameLst>
                                      </p:cBhvr>
                                      <p:to>
                                        <p:strVal val="visible"/>
                                      </p:to>
                                    </p:set>
                                    <p:anim calcmode="lin" valueType="num">
                                      <p:cBhvr>
                                        <p:cTn id="48" dur="500" fill="hold"/>
                                        <p:tgtEl>
                                          <p:spTgt spid="19459">
                                            <p:txEl>
                                              <p:pRg st="6" end="6"/>
                                            </p:txEl>
                                          </p:spTgt>
                                        </p:tgtEl>
                                        <p:attrNameLst>
                                          <p:attrName>ppt_w</p:attrName>
                                        </p:attrNameLst>
                                      </p:cBhvr>
                                      <p:tavLst>
                                        <p:tav tm="0">
                                          <p:val>
                                            <p:fltVal val="0"/>
                                          </p:val>
                                        </p:tav>
                                        <p:tav tm="100000">
                                          <p:val>
                                            <p:strVal val="#ppt_w"/>
                                          </p:val>
                                        </p:tav>
                                      </p:tavLst>
                                    </p:anim>
                                    <p:anim calcmode="lin" valueType="num">
                                      <p:cBhvr>
                                        <p:cTn id="49" dur="500" fill="hold"/>
                                        <p:tgtEl>
                                          <p:spTgt spid="19459">
                                            <p:txEl>
                                              <p:pRg st="6" end="6"/>
                                            </p:txEl>
                                          </p:spTgt>
                                        </p:tgtEl>
                                        <p:attrNameLst>
                                          <p:attrName>ppt_h</p:attrName>
                                        </p:attrNameLst>
                                      </p:cBhvr>
                                      <p:tavLst>
                                        <p:tav tm="0">
                                          <p:val>
                                            <p:fltVal val="0"/>
                                          </p:val>
                                        </p:tav>
                                        <p:tav tm="100000">
                                          <p:val>
                                            <p:strVal val="#ppt_h"/>
                                          </p:val>
                                        </p:tav>
                                      </p:tavLst>
                                    </p:anim>
                                    <p:animEffect transition="in" filter="fade">
                                      <p:cBhvr>
                                        <p:cTn id="50" dur="500"/>
                                        <p:tgtEl>
                                          <p:spTgt spid="19459">
                                            <p:txEl>
                                              <p:pRg st="6" end="6"/>
                                            </p:txEl>
                                          </p:spTgt>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9459">
                                            <p:txEl>
                                              <p:pRg st="7" end="7"/>
                                            </p:txEl>
                                          </p:spTgt>
                                        </p:tgtEl>
                                        <p:attrNameLst>
                                          <p:attrName>style.visibility</p:attrName>
                                        </p:attrNameLst>
                                      </p:cBhvr>
                                      <p:to>
                                        <p:strVal val="visible"/>
                                      </p:to>
                                    </p:set>
                                    <p:anim calcmode="lin" valueType="num">
                                      <p:cBhvr>
                                        <p:cTn id="53" dur="500" fill="hold"/>
                                        <p:tgtEl>
                                          <p:spTgt spid="19459">
                                            <p:txEl>
                                              <p:pRg st="7" end="7"/>
                                            </p:txEl>
                                          </p:spTgt>
                                        </p:tgtEl>
                                        <p:attrNameLst>
                                          <p:attrName>ppt_w</p:attrName>
                                        </p:attrNameLst>
                                      </p:cBhvr>
                                      <p:tavLst>
                                        <p:tav tm="0">
                                          <p:val>
                                            <p:fltVal val="0"/>
                                          </p:val>
                                        </p:tav>
                                        <p:tav tm="100000">
                                          <p:val>
                                            <p:strVal val="#ppt_w"/>
                                          </p:val>
                                        </p:tav>
                                      </p:tavLst>
                                    </p:anim>
                                    <p:anim calcmode="lin" valueType="num">
                                      <p:cBhvr>
                                        <p:cTn id="54" dur="500" fill="hold"/>
                                        <p:tgtEl>
                                          <p:spTgt spid="19459">
                                            <p:txEl>
                                              <p:pRg st="7" end="7"/>
                                            </p:txEl>
                                          </p:spTgt>
                                        </p:tgtEl>
                                        <p:attrNameLst>
                                          <p:attrName>ppt_h</p:attrName>
                                        </p:attrNameLst>
                                      </p:cBhvr>
                                      <p:tavLst>
                                        <p:tav tm="0">
                                          <p:val>
                                            <p:fltVal val="0"/>
                                          </p:val>
                                        </p:tav>
                                        <p:tav tm="100000">
                                          <p:val>
                                            <p:strVal val="#ppt_h"/>
                                          </p:val>
                                        </p:tav>
                                      </p:tavLst>
                                    </p:anim>
                                    <p:animEffect transition="in" filter="fade">
                                      <p:cBhvr>
                                        <p:cTn id="55" dur="500"/>
                                        <p:tgtEl>
                                          <p:spTgt spid="194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38590" fill="hold"/>
                                        <p:tgtEl>
                                          <p:spTgt spid="3"/>
                                        </p:tgtEl>
                                      </p:cBhvr>
                                    </p:cmd>
                                  </p:childTnLst>
                                </p:cTn>
                              </p:par>
                            </p:childTnLst>
                          </p:cTn>
                        </p:par>
                      </p:childTnLst>
                    </p:cTn>
                  </p:par>
                </p:childTnLst>
              </p:cTn>
              <p:nextCondLst>
                <p:cond evt="onClick" delay="0">
                  <p:tgtEl>
                    <p:spTgt spid="3"/>
                  </p:tgtEl>
                </p:cond>
              </p:nextCondLst>
            </p:seq>
            <p:audio>
              <p:cMediaNode vol="80000">
                <p:cTn id="61" fill="hold" display="0">
                  <p:stCondLst>
                    <p:cond delay="indefinite"/>
                  </p:stCondLst>
                  <p:endCondLst>
                    <p:cond evt="onStopAudio" delay="0">
                      <p:tgtEl>
                        <p:sldTgt/>
                      </p:tgtEl>
                    </p:cond>
                  </p:endCondLst>
                </p:cTn>
                <p:tgtEl>
                  <p:spTgt spid="3"/>
                </p:tgtEl>
              </p:cMediaNode>
            </p:audio>
          </p:childTnLst>
        </p:cTn>
      </p:par>
    </p:tnLst>
    <p:bldLst>
      <p:bldP spid="2" grpId="0"/>
      <p:bldP spid="19459" grpId="0" build="p"/>
    </p:bldLst>
  </p:timing>
  <p:extLst>
    <p:ext uri="{E180D4A7-C9FB-4DFB-919C-405C955672EB}">
      <p14:showEvtLst xmlns:p14="http://schemas.microsoft.com/office/powerpoint/2010/main">
        <p14:playEvt time="837" objId="3"/>
        <p14:triggerEvt type="onClick" time="837" objId="3"/>
        <p14:stopEvt time="39558" objId="3"/>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6000" dirty="0" smtClean="0">
                <a:solidFill>
                  <a:schemeClr val="accent5">
                    <a:lumMod val="40000"/>
                    <a:lumOff val="60000"/>
                  </a:schemeClr>
                </a:solidFill>
                <a:latin typeface="Comic Sans MS" pitchFamily="66" charset="0"/>
              </a:rPr>
              <a:t>Confirmation</a:t>
            </a:r>
            <a:endParaRPr lang="en-US" dirty="0">
              <a:solidFill>
                <a:schemeClr val="accent5">
                  <a:lumMod val="40000"/>
                  <a:lumOff val="60000"/>
                </a:schemeClr>
              </a:solidFill>
              <a:latin typeface="Comic Sans MS" pitchFamily="66" charset="0"/>
            </a:endParaRPr>
          </a:p>
        </p:txBody>
      </p:sp>
      <p:pic>
        <p:nvPicPr>
          <p:cNvPr id="20483" name="Content Placeholder 4" descr="moodleconfirmation.png"/>
          <p:cNvPicPr>
            <a:picLocks noGrp="1" noChangeAspect="1"/>
          </p:cNvPicPr>
          <p:nvPr>
            <p:ph sz="quarter" idx="13"/>
          </p:nvPr>
        </p:nvPicPr>
        <p:blipFill>
          <a:blip r:embed="rId6">
            <a:extLst>
              <a:ext uri="{28A0092B-C50C-407E-A947-70E740481C1C}">
                <a14:useLocalDpi xmlns:a14="http://schemas.microsoft.com/office/drawing/2010/main" val="0"/>
              </a:ext>
            </a:extLst>
          </a:blip>
          <a:stretch>
            <a:fillRect/>
          </a:stretch>
        </p:blipFill>
        <p:spPr>
          <a:xfrm>
            <a:off x="685800" y="1646237"/>
            <a:ext cx="3657600" cy="3657600"/>
          </a:xfrm>
        </p:spPr>
      </p:pic>
      <p:sp>
        <p:nvSpPr>
          <p:cNvPr id="20484" name="Content Placeholder 3"/>
          <p:cNvSpPr>
            <a:spLocks noGrp="1"/>
          </p:cNvSpPr>
          <p:nvPr>
            <p:ph sz="quarter" idx="14"/>
          </p:nvPr>
        </p:nvSpPr>
        <p:spPr>
          <a:xfrm>
            <a:off x="4876800" y="1600200"/>
            <a:ext cx="4038600" cy="4525963"/>
          </a:xfrm>
        </p:spPr>
        <p:txBody>
          <a:bodyPr>
            <a:noAutofit/>
          </a:bodyPr>
          <a:lstStyle/>
          <a:p>
            <a:r>
              <a:rPr lang="en-US" sz="2600" dirty="0" smtClean="0">
                <a:solidFill>
                  <a:schemeClr val="accent5">
                    <a:lumMod val="40000"/>
                    <a:lumOff val="60000"/>
                  </a:schemeClr>
                </a:solidFill>
                <a:latin typeface="Comic Sans MS" pitchFamily="66" charset="0"/>
              </a:rPr>
              <a:t>Reinforcement of an innovation</a:t>
            </a:r>
          </a:p>
          <a:p>
            <a:pPr>
              <a:buFont typeface="Wingdings 2" pitchFamily="18" charset="2"/>
              <a:buNone/>
            </a:pPr>
            <a:endParaRPr lang="en-US" sz="2600" dirty="0" smtClean="0">
              <a:solidFill>
                <a:schemeClr val="accent5">
                  <a:lumMod val="40000"/>
                  <a:lumOff val="60000"/>
                </a:schemeClr>
              </a:solidFill>
              <a:latin typeface="Comic Sans MS" pitchFamily="66" charset="0"/>
            </a:endParaRPr>
          </a:p>
          <a:p>
            <a:r>
              <a:rPr lang="en-US" sz="2600" dirty="0" smtClean="0">
                <a:solidFill>
                  <a:schemeClr val="accent5">
                    <a:lumMod val="40000"/>
                    <a:lumOff val="60000"/>
                  </a:schemeClr>
                </a:solidFill>
                <a:latin typeface="Comic Sans MS" pitchFamily="66" charset="0"/>
              </a:rPr>
              <a:t>Over 37,000 organization users in 204 countries </a:t>
            </a:r>
          </a:p>
          <a:p>
            <a:pPr>
              <a:buFont typeface="Wingdings 2" pitchFamily="18" charset="2"/>
              <a:buNone/>
            </a:pPr>
            <a:endParaRPr lang="en-US" sz="2600" dirty="0" smtClean="0">
              <a:solidFill>
                <a:schemeClr val="accent5">
                  <a:lumMod val="40000"/>
                  <a:lumOff val="60000"/>
                </a:schemeClr>
              </a:solidFill>
              <a:latin typeface="Comic Sans MS" pitchFamily="66" charset="0"/>
            </a:endParaRPr>
          </a:p>
          <a:p>
            <a:r>
              <a:rPr lang="en-US" sz="2600" dirty="0" smtClean="0">
                <a:solidFill>
                  <a:schemeClr val="accent5">
                    <a:lumMod val="40000"/>
                    <a:lumOff val="60000"/>
                  </a:schemeClr>
                </a:solidFill>
                <a:latin typeface="Comic Sans MS" pitchFamily="66" charset="0"/>
              </a:rPr>
              <a:t>Community of learners for users and developers </a:t>
            </a:r>
          </a:p>
          <a:p>
            <a:pPr>
              <a:buFont typeface="Wingdings 2" pitchFamily="18" charset="2"/>
              <a:buNone/>
            </a:pPr>
            <a:endParaRPr lang="en-US" sz="2600" dirty="0" smtClean="0">
              <a:solidFill>
                <a:schemeClr val="accent5">
                  <a:lumMod val="40000"/>
                  <a:lumOff val="60000"/>
                </a:schemeClr>
              </a:solidFill>
            </a:endParaRPr>
          </a:p>
        </p:txBody>
      </p:sp>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24554"/>
    </mc:Choice>
    <mc:Fallback>
      <p:transition spd="slow" advTm="245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20483"/>
                                        </p:tgtEl>
                                        <p:attrNameLst>
                                          <p:attrName>style.visibility</p:attrName>
                                        </p:attrNameLst>
                                      </p:cBhvr>
                                      <p:to>
                                        <p:strVal val="visible"/>
                                      </p:to>
                                    </p:set>
                                    <p:animEffect transition="in" filter="fade">
                                      <p:cBhvr>
                                        <p:cTn id="14" dur="2000"/>
                                        <p:tgtEl>
                                          <p:spTgt spid="20483"/>
                                        </p:tgtEl>
                                      </p:cBhvr>
                                    </p:animEffect>
                                    <p:anim calcmode="lin" valueType="num">
                                      <p:cBhvr>
                                        <p:cTn id="15" dur="2000" fill="hold"/>
                                        <p:tgtEl>
                                          <p:spTgt spid="20483"/>
                                        </p:tgtEl>
                                        <p:attrNameLst>
                                          <p:attrName>ppt_w</p:attrName>
                                        </p:attrNameLst>
                                      </p:cBhvr>
                                      <p:tavLst>
                                        <p:tav tm="0" fmla="#ppt_w*sin(2.5*pi*$)">
                                          <p:val>
                                            <p:fltVal val="0"/>
                                          </p:val>
                                        </p:tav>
                                        <p:tav tm="100000">
                                          <p:val>
                                            <p:fltVal val="1"/>
                                          </p:val>
                                        </p:tav>
                                      </p:tavLst>
                                    </p:anim>
                                    <p:anim calcmode="lin" valueType="num">
                                      <p:cBhvr>
                                        <p:cTn id="16" dur="2000" fill="hold"/>
                                        <p:tgtEl>
                                          <p:spTgt spid="2048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20484">
                                            <p:txEl>
                                              <p:pRg st="0" end="0"/>
                                            </p:txEl>
                                          </p:spTgt>
                                        </p:tgtEl>
                                        <p:attrNameLst>
                                          <p:attrName>style.visibility</p:attrName>
                                        </p:attrNameLst>
                                      </p:cBhvr>
                                      <p:to>
                                        <p:strVal val="visible"/>
                                      </p:to>
                                    </p:set>
                                    <p:animEffect transition="in" filter="fade">
                                      <p:cBhvr>
                                        <p:cTn id="21" dur="2000"/>
                                        <p:tgtEl>
                                          <p:spTgt spid="20484">
                                            <p:txEl>
                                              <p:pRg st="0" end="0"/>
                                            </p:txEl>
                                          </p:spTgt>
                                        </p:tgtEl>
                                      </p:cBhvr>
                                    </p:animEffect>
                                    <p:anim calcmode="lin" valueType="num">
                                      <p:cBhvr>
                                        <p:cTn id="22" dur="2000" fill="hold"/>
                                        <p:tgtEl>
                                          <p:spTgt spid="20484">
                                            <p:txEl>
                                              <p:pRg st="0" end="0"/>
                                            </p:txEl>
                                          </p:spTgt>
                                        </p:tgtEl>
                                        <p:attrNameLst>
                                          <p:attrName>ppt_w</p:attrName>
                                        </p:attrNameLst>
                                      </p:cBhvr>
                                      <p:tavLst>
                                        <p:tav tm="0" fmla="#ppt_w*sin(2.5*pi*$)">
                                          <p:val>
                                            <p:fltVal val="0"/>
                                          </p:val>
                                        </p:tav>
                                        <p:tav tm="100000">
                                          <p:val>
                                            <p:fltVal val="1"/>
                                          </p:val>
                                        </p:tav>
                                      </p:tavLst>
                                    </p:anim>
                                    <p:anim calcmode="lin" valueType="num">
                                      <p:cBhvr>
                                        <p:cTn id="23" dur="2000" fill="hold"/>
                                        <p:tgtEl>
                                          <p:spTgt spid="2048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20484">
                                            <p:txEl>
                                              <p:pRg st="2" end="2"/>
                                            </p:txEl>
                                          </p:spTgt>
                                        </p:tgtEl>
                                        <p:attrNameLst>
                                          <p:attrName>style.visibility</p:attrName>
                                        </p:attrNameLst>
                                      </p:cBhvr>
                                      <p:to>
                                        <p:strVal val="visible"/>
                                      </p:to>
                                    </p:set>
                                    <p:animEffect transition="in" filter="fade">
                                      <p:cBhvr>
                                        <p:cTn id="28" dur="2000"/>
                                        <p:tgtEl>
                                          <p:spTgt spid="20484">
                                            <p:txEl>
                                              <p:pRg st="2" end="2"/>
                                            </p:txEl>
                                          </p:spTgt>
                                        </p:tgtEl>
                                      </p:cBhvr>
                                    </p:animEffect>
                                    <p:anim calcmode="lin" valueType="num">
                                      <p:cBhvr>
                                        <p:cTn id="29" dur="2000" fill="hold"/>
                                        <p:tgtEl>
                                          <p:spTgt spid="20484">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2048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20484">
                                            <p:txEl>
                                              <p:pRg st="4" end="4"/>
                                            </p:txEl>
                                          </p:spTgt>
                                        </p:tgtEl>
                                        <p:attrNameLst>
                                          <p:attrName>style.visibility</p:attrName>
                                        </p:attrNameLst>
                                      </p:cBhvr>
                                      <p:to>
                                        <p:strVal val="visible"/>
                                      </p:to>
                                    </p:set>
                                    <p:animEffect transition="in" filter="fade">
                                      <p:cBhvr>
                                        <p:cTn id="35" dur="2000"/>
                                        <p:tgtEl>
                                          <p:spTgt spid="20484">
                                            <p:txEl>
                                              <p:pRg st="4" end="4"/>
                                            </p:txEl>
                                          </p:spTgt>
                                        </p:tgtEl>
                                      </p:cBhvr>
                                    </p:animEffect>
                                    <p:anim calcmode="lin" valueType="num">
                                      <p:cBhvr>
                                        <p:cTn id="36" dur="2000" fill="hold"/>
                                        <p:tgtEl>
                                          <p:spTgt spid="20484">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20484">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3"/>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2640" fill="hold"/>
                                        <p:tgtEl>
                                          <p:spTgt spid="3"/>
                                        </p:tgtEl>
                                      </p:cBhvr>
                                    </p:cmd>
                                  </p:childTnLst>
                                </p:cTn>
                              </p:par>
                            </p:childTnLst>
                          </p:cTn>
                        </p:par>
                      </p:childTnLst>
                    </p:cTn>
                  </p:par>
                </p:childTnLst>
              </p:cTn>
              <p:nextCondLst>
                <p:cond evt="onClick" delay="0">
                  <p:tgtEl>
                    <p:spTgt spid="3"/>
                  </p:tgtEl>
                </p:cond>
              </p:nextCondLst>
            </p:seq>
            <p:audio>
              <p:cMediaNode vol="80000">
                <p:cTn id="43" fill="hold" display="0">
                  <p:stCondLst>
                    <p:cond delay="indefinite"/>
                  </p:stCondLst>
                  <p:endCondLst>
                    <p:cond evt="onStopAudio" delay="0">
                      <p:tgtEl>
                        <p:sldTgt/>
                      </p:tgtEl>
                    </p:cond>
                  </p:endCondLst>
                </p:cTn>
                <p:tgtEl>
                  <p:spTgt spid="3"/>
                </p:tgtEl>
              </p:cMediaNode>
            </p:audio>
          </p:childTnLst>
        </p:cTn>
      </p:par>
    </p:tnLst>
    <p:bldLst>
      <p:bldP spid="2" grpId="0"/>
      <p:bldP spid="20484" grpId="0" build="p"/>
    </p:bldLst>
  </p:timing>
  <p:extLst>
    <p:ext uri="{E180D4A7-C9FB-4DFB-919C-405C955672EB}">
      <p14:showEvtLst xmlns:p14="http://schemas.microsoft.com/office/powerpoint/2010/main">
        <p14:playEvt time="1263" objId="3"/>
        <p14:triggerEvt type="onClick" time="1263" objId="3"/>
        <p14:stopEvt time="24013" objId="3"/>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DyHep6CXV7s?version=3&amp;hl=en_US"/>
          <p:cNvPicPr>
            <a:picLocks noRot="1" noChangeAspect="1"/>
          </p:cNvPicPr>
          <p:nvPr>
            <a:videoFile r:link="rId2"/>
          </p:nvPr>
        </p:nvPicPr>
        <p:blipFill>
          <a:blip r:embed="rId7"/>
          <a:stretch>
            <a:fillRect/>
          </a:stretch>
        </p:blipFill>
        <p:spPr>
          <a:xfrm>
            <a:off x="2514600" y="1447800"/>
            <a:ext cx="4343400" cy="3257550"/>
          </a:xfrm>
          <a:prstGeom prst="rect">
            <a:avLst/>
          </a:prstGeom>
        </p:spPr>
      </p:pic>
      <p:sp>
        <p:nvSpPr>
          <p:cNvPr id="6" name="Title 5"/>
          <p:cNvSpPr>
            <a:spLocks noGrp="1"/>
          </p:cNvSpPr>
          <p:nvPr>
            <p:ph type="title"/>
          </p:nvPr>
        </p:nvSpPr>
        <p:spPr/>
        <p:txBody>
          <a:bodyPr>
            <a:normAutofit fontScale="90000"/>
          </a:bodyPr>
          <a:lstStyle/>
          <a:p>
            <a:pPr algn="ctr"/>
            <a:r>
              <a:rPr lang="en-US" dirty="0" smtClean="0">
                <a:solidFill>
                  <a:schemeClr val="accent5">
                    <a:lumMod val="40000"/>
                    <a:lumOff val="60000"/>
                  </a:schemeClr>
                </a:solidFill>
                <a:latin typeface="Comic Sans MS" pitchFamily="66" charset="0"/>
              </a:rPr>
              <a:t>Confirmation by</a:t>
            </a:r>
            <a:br>
              <a:rPr lang="en-US" dirty="0" smtClean="0">
                <a:solidFill>
                  <a:schemeClr val="accent5">
                    <a:lumMod val="40000"/>
                    <a:lumOff val="60000"/>
                  </a:schemeClr>
                </a:solidFill>
                <a:latin typeface="Comic Sans MS" pitchFamily="66" charset="0"/>
              </a:rPr>
            </a:br>
            <a:r>
              <a:rPr lang="en-US" dirty="0" smtClean="0">
                <a:solidFill>
                  <a:schemeClr val="accent5">
                    <a:lumMod val="40000"/>
                    <a:lumOff val="60000"/>
                  </a:schemeClr>
                </a:solidFill>
                <a:latin typeface="Comic Sans MS" pitchFamily="66" charset="0"/>
              </a:rPr>
              <a:t> Martin </a:t>
            </a:r>
            <a:r>
              <a:rPr lang="en-US" dirty="0" err="1" smtClean="0">
                <a:solidFill>
                  <a:schemeClr val="accent5">
                    <a:lumMod val="40000"/>
                    <a:lumOff val="60000"/>
                  </a:schemeClr>
                </a:solidFill>
                <a:latin typeface="Comic Sans MS" pitchFamily="66" charset="0"/>
              </a:rPr>
              <a:t>Dougaimas</a:t>
            </a:r>
            <a:endParaRPr lang="en-US" dirty="0">
              <a:solidFill>
                <a:schemeClr val="accent5">
                  <a:lumMod val="40000"/>
                  <a:lumOff val="60000"/>
                </a:schemeClr>
              </a:solidFill>
              <a:latin typeface="Comic Sans MS" pitchFamily="66" charset="0"/>
            </a:endParaRPr>
          </a:p>
        </p:txBody>
      </p:sp>
      <p:sp>
        <p:nvSpPr>
          <p:cNvPr id="9" name="Rectangle 7"/>
          <p:cNvSpPr>
            <a:spLocks noChangeArrowheads="1"/>
          </p:cNvSpPr>
          <p:nvPr/>
        </p:nvSpPr>
        <p:spPr bwMode="auto">
          <a:xfrm>
            <a:off x="2743200" y="4800600"/>
            <a:ext cx="3562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latin typeface="Comic Sans MS" pitchFamily="66" charset="0"/>
                <a:hlinkClick r:id="rId8"/>
              </a:rPr>
              <a:t>http://youtu.be/DyHep6CXV7s</a:t>
            </a:r>
            <a:endParaRPr lang="en-US" dirty="0">
              <a:latin typeface="Comic Sans MS" pitchFamily="66" charset="0"/>
            </a:endParaRPr>
          </a:p>
        </p:txBody>
      </p:sp>
      <p:pic>
        <p:nvPicPr>
          <p:cNvPr id="7"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8153400" y="6019800"/>
            <a:ext cx="609600" cy="609600"/>
          </a:xfrm>
          <a:prstGeom prst="rect">
            <a:avLst/>
          </a:prstGeom>
        </p:spPr>
      </p:pic>
    </p:spTree>
    <p:custDataLst>
      <p:tags r:id="rId1"/>
    </p:custDataLst>
    <p:extLst>
      <p:ext uri="{BB962C8B-B14F-4D97-AF65-F5344CB8AC3E}">
        <p14:creationId xmlns:p14="http://schemas.microsoft.com/office/powerpoint/2010/main" val="3797068726"/>
      </p:ext>
    </p:extLst>
  </p:cSld>
  <p:clrMapOvr>
    <a:masterClrMapping/>
  </p:clrMapOvr>
  <mc:AlternateContent xmlns:mc="http://schemas.openxmlformats.org/markup-compatibility/2006">
    <mc:Choice xmlns:p14="http://schemas.microsoft.com/office/powerpoint/2010/main" Requires="p14">
      <p:transition spd="slow" p14:dur="2000" advTm="12044"/>
    </mc:Choice>
    <mc:Fallback>
      <p:transition spd="slow" advTm="1204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80">
                                          <p:stCondLst>
                                            <p:cond delay="0"/>
                                          </p:stCondLst>
                                        </p:cTn>
                                        <p:tgtEl>
                                          <p:spTgt spid="9"/>
                                        </p:tgtEl>
                                      </p:cBhvr>
                                    </p:animEffect>
                                    <p:anim calcmode="lin" valueType="num">
                                      <p:cBhvr>
                                        <p:cTn id="4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9" dur="26">
                                          <p:stCondLst>
                                            <p:cond delay="650"/>
                                          </p:stCondLst>
                                        </p:cTn>
                                        <p:tgtEl>
                                          <p:spTgt spid="9"/>
                                        </p:tgtEl>
                                      </p:cBhvr>
                                      <p:to x="100000" y="60000"/>
                                    </p:animScale>
                                    <p:animScale>
                                      <p:cBhvr>
                                        <p:cTn id="50" dur="166" decel="50000">
                                          <p:stCondLst>
                                            <p:cond delay="676"/>
                                          </p:stCondLst>
                                        </p:cTn>
                                        <p:tgtEl>
                                          <p:spTgt spid="9"/>
                                        </p:tgtEl>
                                      </p:cBhvr>
                                      <p:to x="100000" y="100000"/>
                                    </p:animScale>
                                    <p:animScale>
                                      <p:cBhvr>
                                        <p:cTn id="51" dur="26">
                                          <p:stCondLst>
                                            <p:cond delay="1312"/>
                                          </p:stCondLst>
                                        </p:cTn>
                                        <p:tgtEl>
                                          <p:spTgt spid="9"/>
                                        </p:tgtEl>
                                      </p:cBhvr>
                                      <p:to x="100000" y="80000"/>
                                    </p:animScale>
                                    <p:animScale>
                                      <p:cBhvr>
                                        <p:cTn id="52" dur="166" decel="50000">
                                          <p:stCondLst>
                                            <p:cond delay="1338"/>
                                          </p:stCondLst>
                                        </p:cTn>
                                        <p:tgtEl>
                                          <p:spTgt spid="9"/>
                                        </p:tgtEl>
                                      </p:cBhvr>
                                      <p:to x="100000" y="100000"/>
                                    </p:animScale>
                                    <p:animScale>
                                      <p:cBhvr>
                                        <p:cTn id="53" dur="26">
                                          <p:stCondLst>
                                            <p:cond delay="1642"/>
                                          </p:stCondLst>
                                        </p:cTn>
                                        <p:tgtEl>
                                          <p:spTgt spid="9"/>
                                        </p:tgtEl>
                                      </p:cBhvr>
                                      <p:to x="100000" y="90000"/>
                                    </p:animScale>
                                    <p:animScale>
                                      <p:cBhvr>
                                        <p:cTn id="54" dur="166" decel="50000">
                                          <p:stCondLst>
                                            <p:cond delay="1668"/>
                                          </p:stCondLst>
                                        </p:cTn>
                                        <p:tgtEl>
                                          <p:spTgt spid="9"/>
                                        </p:tgtEl>
                                      </p:cBhvr>
                                      <p:to x="100000" y="100000"/>
                                    </p:animScale>
                                    <p:animScale>
                                      <p:cBhvr>
                                        <p:cTn id="55" dur="26">
                                          <p:stCondLst>
                                            <p:cond delay="1808"/>
                                          </p:stCondLst>
                                        </p:cTn>
                                        <p:tgtEl>
                                          <p:spTgt spid="9"/>
                                        </p:tgtEl>
                                      </p:cBhvr>
                                      <p:to x="100000" y="95000"/>
                                    </p:animScale>
                                    <p:animScale>
                                      <p:cBhvr>
                                        <p:cTn id="56"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57" fill="hold" display="0">
                  <p:stCondLst>
                    <p:cond delay="indefinite"/>
                  </p:stCondLst>
                </p:cTn>
                <p:tgtEl>
                  <p:spTgt spid="5"/>
                </p:tgtEl>
              </p:cMediaNode>
            </p:video>
            <p:seq concurrent="1" nextAc="seek">
              <p:cTn id="58" restart="whenNotActive" fill="hold" evtFilter="cancelBubble" nodeType="interactiveSeq">
                <p:stCondLst>
                  <p:cond evt="onClick" delay="0">
                    <p:tgtEl>
                      <p:spTgt spid="7"/>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7400" fill="hold"/>
                                        <p:tgtEl>
                                          <p:spTgt spid="7"/>
                                        </p:tgtEl>
                                      </p:cBhvr>
                                    </p:cmd>
                                  </p:childTnLst>
                                </p:cTn>
                              </p:par>
                            </p:childTnLst>
                          </p:cTn>
                        </p:par>
                      </p:childTnLst>
                    </p:cTn>
                  </p:par>
                </p:childTnLst>
              </p:cTn>
              <p:nextCondLst>
                <p:cond evt="onClick" delay="0">
                  <p:tgtEl>
                    <p:spTgt spid="7"/>
                  </p:tgtEl>
                </p:cond>
              </p:nextCondLst>
            </p:seq>
            <p:audio>
              <p:cMediaNode vol="80000">
                <p:cTn id="63" fill="hold" display="0">
                  <p:stCondLst>
                    <p:cond delay="indefinite"/>
                  </p:stCondLst>
                  <p:endCondLst>
                    <p:cond evt="onStopAudio" delay="0">
                      <p:tgtEl>
                        <p:sldTgt/>
                      </p:tgtEl>
                    </p:cond>
                  </p:endCondLst>
                </p:cTn>
                <p:tgtEl>
                  <p:spTgt spid="7"/>
                </p:tgtEl>
              </p:cMediaNode>
            </p:audio>
          </p:childTnLst>
        </p:cTn>
      </p:par>
    </p:tnLst>
    <p:bldLst>
      <p:bldP spid="6" grpId="0"/>
      <p:bldP spid="9" grpId="0"/>
    </p:bldLst>
  </p:timing>
  <p:extLst>
    <p:ext uri="{E180D4A7-C9FB-4DFB-919C-405C955672EB}">
      <p14:showEvtLst xmlns:p14="http://schemas.microsoft.com/office/powerpoint/2010/main">
        <p14:playEvt time="1468" objId="7"/>
        <p14:triggerEvt type="onClick" time="1468" objId="7"/>
        <p14:stopEvt time="9066" objId="7"/>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3" descr="why moodle.bmp"/>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609600" y="609600"/>
            <a:ext cx="8077200" cy="5791199"/>
          </a:xfrm>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7956"/>
    </mc:Choice>
    <mc:Fallback>
      <p:transition spd="slow" advTm="7956"/>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3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963" objId="2"/>
        <p14:triggerEvt type="onClick" time="2963" objId="2"/>
        <p14:stopEvt time="7580"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latin typeface="Comic Sans MS" pitchFamily="66" charset="0"/>
              </a:rPr>
              <a:t>An Introduction to </a:t>
            </a:r>
            <a:r>
              <a:rPr lang="en-US" dirty="0" err="1" smtClean="0">
                <a:solidFill>
                  <a:schemeClr val="accent1"/>
                </a:solidFill>
                <a:latin typeface="Comic Sans MS" pitchFamily="66" charset="0"/>
              </a:rPr>
              <a:t>moodle</a:t>
            </a:r>
            <a:endParaRPr lang="en-US" dirty="0">
              <a:solidFill>
                <a:schemeClr val="accent1"/>
              </a:solidFill>
              <a:latin typeface="Comic Sans MS" pitchFamily="66" charset="0"/>
            </a:endParaRPr>
          </a:p>
        </p:txBody>
      </p:sp>
      <p:pic>
        <p:nvPicPr>
          <p:cNvPr id="4" name="GMETu-eCWc0?version=3&amp;hl=en_US"/>
          <p:cNvPicPr>
            <a:picLocks noGrp="1" noRot="1" noChangeAspect="1"/>
          </p:cNvPicPr>
          <p:nvPr>
            <p:ph idx="1"/>
            <a:videoFile r:link="rId2"/>
          </p:nvPr>
        </p:nvPicPr>
        <p:blipFill>
          <a:blip r:embed="rId7"/>
          <a:stretch>
            <a:fillRect/>
          </a:stretch>
        </p:blipFill>
        <p:spPr>
          <a:xfrm>
            <a:off x="1905000" y="1295400"/>
            <a:ext cx="4572000" cy="3429000"/>
          </a:xfrm>
          <a:prstGeom prst="rect">
            <a:avLst/>
          </a:prstGeom>
        </p:spPr>
      </p:pic>
      <p:sp>
        <p:nvSpPr>
          <p:cNvPr id="5" name="Rectangle 4"/>
          <p:cNvSpPr/>
          <p:nvPr/>
        </p:nvSpPr>
        <p:spPr>
          <a:xfrm>
            <a:off x="2438400" y="4953000"/>
            <a:ext cx="3640740" cy="369332"/>
          </a:xfrm>
          <a:prstGeom prst="rect">
            <a:avLst/>
          </a:prstGeom>
        </p:spPr>
        <p:txBody>
          <a:bodyPr wrap="none">
            <a:spAutoFit/>
          </a:bodyPr>
          <a:lstStyle/>
          <a:p>
            <a:r>
              <a:rPr lang="en-US" dirty="0" smtClean="0">
                <a:latin typeface="Comic Sans MS" pitchFamily="66" charset="0"/>
                <a:hlinkClick r:id="rId8"/>
              </a:rPr>
              <a:t>http://youtu.be/GMETu-eCWc0</a:t>
            </a:r>
            <a:endParaRPr lang="en-US" dirty="0">
              <a:latin typeface="Comic Sans MS" pitchFamily="66" charset="0"/>
            </a:endParaRPr>
          </a:p>
        </p:txBody>
      </p:sp>
      <p:pic>
        <p:nvPicPr>
          <p:cNvPr id="6"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8305800" y="6096000"/>
            <a:ext cx="609600" cy="609600"/>
          </a:xfrm>
          <a:prstGeom prst="rect">
            <a:avLst/>
          </a:prstGeom>
        </p:spPr>
      </p:pic>
    </p:spTree>
    <p:custDataLst>
      <p:tags r:id="rId1"/>
    </p:custDataLst>
    <p:extLst>
      <p:ext uri="{BB962C8B-B14F-4D97-AF65-F5344CB8AC3E}">
        <p14:creationId xmlns:p14="http://schemas.microsoft.com/office/powerpoint/2010/main" val="123295691"/>
      </p:ext>
    </p:extLst>
  </p:cSld>
  <p:clrMapOvr>
    <a:masterClrMapping/>
  </p:clrMapOvr>
  <mc:AlternateContent xmlns:mc="http://schemas.openxmlformats.org/markup-compatibility/2006">
    <mc:Choice xmlns:p14="http://schemas.microsoft.com/office/powerpoint/2010/main" Requires="p14">
      <p:transition spd="slow" p14:dur="2000" advTm="8711"/>
    </mc:Choice>
    <mc:Fallback>
      <p:transition spd="slow" advTm="871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2"/>
                                        </p:tgtEl>
                                      </p:cBhvr>
                                    </p:animEffect>
                                    <p:animScale>
                                      <p:cBhvr>
                                        <p:cTn id="12" dur="250" autoRev="1" fill="hold"/>
                                        <p:tgtEl>
                                          <p:spTgt spid="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4"/>
                </p:tgtEl>
              </p:cMediaNode>
            </p:video>
            <p:seq concurrent="1" nextAc="seek">
              <p:cTn id="19" restart="whenNotActive" fill="hold" evtFilter="cancelBubble" nodeType="interactiveSeq">
                <p:stCondLst>
                  <p:cond evt="onClick" delay="0">
                    <p:tgtEl>
                      <p:spTgt spid="6"/>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7260" fill="hold"/>
                                        <p:tgtEl>
                                          <p:spTgt spid="6"/>
                                        </p:tgtEl>
                                      </p:cBhvr>
                                    </p:cmd>
                                  </p:childTnLst>
                                </p:cTn>
                              </p:par>
                            </p:childTnLst>
                          </p:cTn>
                        </p:par>
                      </p:childTnLst>
                    </p:cTn>
                  </p:par>
                </p:childTnLst>
              </p:cTn>
              <p:nextCondLst>
                <p:cond evt="onClick" delay="0">
                  <p:tgtEl>
                    <p:spTgt spid="6"/>
                  </p:tgtEl>
                </p:cond>
              </p:nextCondLst>
            </p:seq>
            <p:audio>
              <p:cMediaNode vol="80000">
                <p:cTn id="24" fill="hold" display="0">
                  <p:stCondLst>
                    <p:cond delay="indefinite"/>
                  </p:stCondLst>
                  <p:endCondLst>
                    <p:cond evt="onStopAudio" delay="0">
                      <p:tgtEl>
                        <p:sldTgt/>
                      </p:tgtEl>
                    </p:cond>
                  </p:endCondLst>
                </p:cTn>
                <p:tgtEl>
                  <p:spTgt spid="6"/>
                </p:tgtEl>
              </p:cMediaNode>
            </p:audio>
          </p:childTnLst>
        </p:cTn>
      </p:par>
    </p:tnLst>
    <p:bldLst>
      <p:bldP spid="2" grpId="0"/>
      <p:bldP spid="5" grpId="0"/>
    </p:bldLst>
  </p:timing>
  <p:extLst>
    <p:ext uri="{E180D4A7-C9FB-4DFB-919C-405C955672EB}">
      <p14:showEvtLst xmlns:p14="http://schemas.microsoft.com/office/powerpoint/2010/main">
        <p14:playEvt time="931" objId="6"/>
        <p14:triggerEvt type="onClick" time="931" objId="6"/>
        <p14:stopEvt time="8376" objId="6"/>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52400"/>
            <a:ext cx="9144000" cy="1143000"/>
          </a:xfrm>
        </p:spPr>
        <p:txBody>
          <a:bodyPr>
            <a:noAutofit/>
          </a:bodyPr>
          <a:lstStyle/>
          <a:p>
            <a:pPr algn="ctr">
              <a:defRPr/>
            </a:pPr>
            <a:r>
              <a:rPr lang="en-US" dirty="0" smtClean="0">
                <a:solidFill>
                  <a:schemeClr val="accent1"/>
                </a:solidFill>
                <a:latin typeface="Comic Sans MS" pitchFamily="66" charset="0"/>
              </a:rPr>
              <a:t>S-Curve of the </a:t>
            </a:r>
            <a:r>
              <a:rPr lang="en-US" dirty="0" smtClean="0">
                <a:solidFill>
                  <a:schemeClr val="accent1"/>
                </a:solidFill>
                <a:latin typeface="Comic Sans MS" pitchFamily="66" charset="0"/>
              </a:rPr>
              <a:t/>
            </a:r>
            <a:br>
              <a:rPr lang="en-US" dirty="0" smtClean="0">
                <a:solidFill>
                  <a:schemeClr val="accent1"/>
                </a:solidFill>
                <a:latin typeface="Comic Sans MS" pitchFamily="66" charset="0"/>
              </a:rPr>
            </a:br>
            <a:r>
              <a:rPr lang="en-US" dirty="0" smtClean="0">
                <a:solidFill>
                  <a:schemeClr val="accent1"/>
                </a:solidFill>
                <a:latin typeface="Comic Sans MS" pitchFamily="66" charset="0"/>
              </a:rPr>
              <a:t>Adoption </a:t>
            </a:r>
            <a:r>
              <a:rPr lang="en-US" dirty="0" smtClean="0">
                <a:solidFill>
                  <a:schemeClr val="accent1"/>
                </a:solidFill>
                <a:latin typeface="Comic Sans MS" pitchFamily="66" charset="0"/>
              </a:rPr>
              <a:t>of Moodle</a:t>
            </a:r>
            <a:endParaRPr lang="en-US" dirty="0">
              <a:solidFill>
                <a:schemeClr val="accent1"/>
              </a:solidFill>
              <a:latin typeface="Comic Sans MS" pitchFamily="66" charset="0"/>
            </a:endParaRPr>
          </a:p>
        </p:txBody>
      </p:sp>
      <p:cxnSp>
        <p:nvCxnSpPr>
          <p:cNvPr id="8" name="Curved Connector 7"/>
          <p:cNvCxnSpPr/>
          <p:nvPr/>
        </p:nvCxnSpPr>
        <p:spPr>
          <a:xfrm rot="10800000" flipV="1">
            <a:off x="934994" y="1371600"/>
            <a:ext cx="7315200" cy="2590800"/>
          </a:xfrm>
          <a:prstGeom prst="curvedConnector3">
            <a:avLst>
              <a:gd name="adj1" fmla="val 50000"/>
            </a:avLst>
          </a:prstGeom>
          <a:ln w="53975" cap="flat">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382586" y="3360738"/>
            <a:ext cx="18288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3678988" y="2666206"/>
            <a:ext cx="1828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6878743" y="1582073"/>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535" name="TextBox 16"/>
          <p:cNvSpPr txBox="1">
            <a:spLocks noChangeArrowheads="1"/>
          </p:cNvSpPr>
          <p:nvPr/>
        </p:nvSpPr>
        <p:spPr bwMode="auto">
          <a:xfrm>
            <a:off x="685800" y="4276725"/>
            <a:ext cx="1447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latin typeface="Comic Sans MS" pitchFamily="66" charset="0"/>
              </a:rPr>
              <a:t>Invented in 1999 by Martin </a:t>
            </a:r>
            <a:r>
              <a:rPr lang="en-US" dirty="0" err="1">
                <a:latin typeface="Comic Sans MS" pitchFamily="66" charset="0"/>
              </a:rPr>
              <a:t>Dougiamas</a:t>
            </a:r>
            <a:endParaRPr lang="en-US" dirty="0">
              <a:latin typeface="Comic Sans MS" pitchFamily="66" charset="0"/>
            </a:endParaRPr>
          </a:p>
        </p:txBody>
      </p:sp>
      <p:sp>
        <p:nvSpPr>
          <p:cNvPr id="22536" name="TextBox 8"/>
          <p:cNvSpPr txBox="1">
            <a:spLocks noChangeArrowheads="1"/>
          </p:cNvSpPr>
          <p:nvPr/>
        </p:nvSpPr>
        <p:spPr bwMode="auto">
          <a:xfrm>
            <a:off x="6680886" y="2406651"/>
            <a:ext cx="2209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latin typeface="Comic Sans MS" pitchFamily="66" charset="0"/>
              </a:rPr>
              <a:t>September 2011- </a:t>
            </a:r>
          </a:p>
          <a:p>
            <a:pPr eaLnBrk="1" hangingPunct="1">
              <a:buFont typeface="Arial" pitchFamily="34" charset="0"/>
              <a:buChar char="•"/>
            </a:pPr>
            <a:r>
              <a:rPr lang="en-US" dirty="0">
                <a:latin typeface="Comic Sans MS" pitchFamily="66" charset="0"/>
              </a:rPr>
              <a:t>Over 57,000 registered sites</a:t>
            </a:r>
          </a:p>
          <a:p>
            <a:pPr eaLnBrk="1" hangingPunct="1">
              <a:buFont typeface="Arial" pitchFamily="34" charset="0"/>
              <a:buChar char="•"/>
            </a:pPr>
            <a:endParaRPr lang="en-US" dirty="0">
              <a:latin typeface="Comic Sans MS" pitchFamily="66" charset="0"/>
            </a:endParaRPr>
          </a:p>
          <a:p>
            <a:pPr eaLnBrk="1" hangingPunct="1">
              <a:buFont typeface="Arial" pitchFamily="34" charset="0"/>
              <a:buChar char="•"/>
            </a:pPr>
            <a:r>
              <a:rPr lang="en-US" dirty="0">
                <a:latin typeface="Comic Sans MS" pitchFamily="66" charset="0"/>
              </a:rPr>
              <a:t>Over 5 million courses and 48 million users </a:t>
            </a:r>
          </a:p>
          <a:p>
            <a:pPr eaLnBrk="1" hangingPunct="1">
              <a:buFont typeface="Arial" pitchFamily="34" charset="0"/>
              <a:buChar char="•"/>
            </a:pPr>
            <a:endParaRPr lang="en-US" dirty="0">
              <a:latin typeface="Comic Sans MS" pitchFamily="66" charset="0"/>
            </a:endParaRPr>
          </a:p>
          <a:p>
            <a:pPr eaLnBrk="1" hangingPunct="1">
              <a:buFont typeface="Arial" pitchFamily="34" charset="0"/>
              <a:buChar char="•"/>
            </a:pPr>
            <a:r>
              <a:rPr lang="en-US" dirty="0">
                <a:latin typeface="Comic Sans MS" pitchFamily="66" charset="0"/>
              </a:rPr>
              <a:t>214 countries </a:t>
            </a:r>
          </a:p>
          <a:p>
            <a:pPr eaLnBrk="1" hangingPunct="1">
              <a:buFont typeface="Arial" pitchFamily="34" charset="0"/>
              <a:buChar char="•"/>
            </a:pPr>
            <a:endParaRPr lang="en-US" dirty="0">
              <a:latin typeface="Comic Sans MS" pitchFamily="66" charset="0"/>
            </a:endParaRPr>
          </a:p>
          <a:p>
            <a:pPr eaLnBrk="1" hangingPunct="1">
              <a:buFont typeface="Arial" pitchFamily="34" charset="0"/>
              <a:buChar char="•"/>
            </a:pPr>
            <a:r>
              <a:rPr lang="en-US" dirty="0">
                <a:latin typeface="Comic Sans MS" pitchFamily="66" charset="0"/>
              </a:rPr>
              <a:t>75 different languages</a:t>
            </a:r>
          </a:p>
        </p:txBody>
      </p:sp>
      <p:sp>
        <p:nvSpPr>
          <p:cNvPr id="22537" name="TextBox 10"/>
          <p:cNvSpPr txBox="1">
            <a:spLocks noChangeArrowheads="1"/>
          </p:cNvSpPr>
          <p:nvPr/>
        </p:nvSpPr>
        <p:spPr bwMode="auto">
          <a:xfrm>
            <a:off x="3664336" y="3699669"/>
            <a:ext cx="1905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latin typeface="Comic Sans MS" pitchFamily="66" charset="0"/>
              </a:rPr>
              <a:t>2009- Moodle is ranked the number one learning management system (LMS)</a:t>
            </a:r>
          </a:p>
        </p:txBody>
      </p:sp>
      <p:cxnSp>
        <p:nvCxnSpPr>
          <p:cNvPr id="12" name="Straight Arrow Connector 11"/>
          <p:cNvCxnSpPr/>
          <p:nvPr/>
        </p:nvCxnSpPr>
        <p:spPr>
          <a:xfrm rot="5400000">
            <a:off x="1830387" y="3198813"/>
            <a:ext cx="18288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539" name="TextBox 13"/>
          <p:cNvSpPr txBox="1">
            <a:spLocks noChangeArrowheads="1"/>
          </p:cNvSpPr>
          <p:nvPr/>
        </p:nvSpPr>
        <p:spPr bwMode="auto">
          <a:xfrm>
            <a:off x="2362200" y="4114801"/>
            <a:ext cx="1143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latin typeface="Comic Sans MS" pitchFamily="66" charset="0"/>
              </a:rPr>
              <a:t>Began adoption in 2003</a:t>
            </a:r>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458200" y="61722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5000"/>
    </mc:Choice>
    <mc:Fallback>
      <p:transition spd="slow" advTm="4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22535"/>
                                        </p:tgtEl>
                                        <p:attrNameLst>
                                          <p:attrName>r</p:attrName>
                                        </p:attrNameLst>
                                      </p:cBhvr>
                                    </p:animRot>
                                    <p:animRot by="-240000">
                                      <p:cBhvr>
                                        <p:cTn id="15" dur="200" fill="hold">
                                          <p:stCondLst>
                                            <p:cond delay="200"/>
                                          </p:stCondLst>
                                        </p:cTn>
                                        <p:tgtEl>
                                          <p:spTgt spid="22535"/>
                                        </p:tgtEl>
                                        <p:attrNameLst>
                                          <p:attrName>r</p:attrName>
                                        </p:attrNameLst>
                                      </p:cBhvr>
                                    </p:animRot>
                                    <p:animRot by="240000">
                                      <p:cBhvr>
                                        <p:cTn id="16" dur="200" fill="hold">
                                          <p:stCondLst>
                                            <p:cond delay="400"/>
                                          </p:stCondLst>
                                        </p:cTn>
                                        <p:tgtEl>
                                          <p:spTgt spid="22535"/>
                                        </p:tgtEl>
                                        <p:attrNameLst>
                                          <p:attrName>r</p:attrName>
                                        </p:attrNameLst>
                                      </p:cBhvr>
                                    </p:animRot>
                                    <p:animRot by="-240000">
                                      <p:cBhvr>
                                        <p:cTn id="17" dur="200" fill="hold">
                                          <p:stCondLst>
                                            <p:cond delay="600"/>
                                          </p:stCondLst>
                                        </p:cTn>
                                        <p:tgtEl>
                                          <p:spTgt spid="22535"/>
                                        </p:tgtEl>
                                        <p:attrNameLst>
                                          <p:attrName>r</p:attrName>
                                        </p:attrNameLst>
                                      </p:cBhvr>
                                    </p:animRot>
                                    <p:animRot by="120000">
                                      <p:cBhvr>
                                        <p:cTn id="18" dur="200" fill="hold">
                                          <p:stCondLst>
                                            <p:cond delay="800"/>
                                          </p:stCondLst>
                                        </p:cTn>
                                        <p:tgtEl>
                                          <p:spTgt spid="2253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grpId="0" nodeType="clickEffect">
                                  <p:stCondLst>
                                    <p:cond delay="0"/>
                                  </p:stCondLst>
                                  <p:childTnLst>
                                    <p:animRot by="120000">
                                      <p:cBhvr>
                                        <p:cTn id="22" dur="100" fill="hold">
                                          <p:stCondLst>
                                            <p:cond delay="0"/>
                                          </p:stCondLst>
                                        </p:cTn>
                                        <p:tgtEl>
                                          <p:spTgt spid="22539"/>
                                        </p:tgtEl>
                                        <p:attrNameLst>
                                          <p:attrName>r</p:attrName>
                                        </p:attrNameLst>
                                      </p:cBhvr>
                                    </p:animRot>
                                    <p:animRot by="-240000">
                                      <p:cBhvr>
                                        <p:cTn id="23" dur="200" fill="hold">
                                          <p:stCondLst>
                                            <p:cond delay="200"/>
                                          </p:stCondLst>
                                        </p:cTn>
                                        <p:tgtEl>
                                          <p:spTgt spid="22539"/>
                                        </p:tgtEl>
                                        <p:attrNameLst>
                                          <p:attrName>r</p:attrName>
                                        </p:attrNameLst>
                                      </p:cBhvr>
                                    </p:animRot>
                                    <p:animRot by="240000">
                                      <p:cBhvr>
                                        <p:cTn id="24" dur="200" fill="hold">
                                          <p:stCondLst>
                                            <p:cond delay="400"/>
                                          </p:stCondLst>
                                        </p:cTn>
                                        <p:tgtEl>
                                          <p:spTgt spid="22539"/>
                                        </p:tgtEl>
                                        <p:attrNameLst>
                                          <p:attrName>r</p:attrName>
                                        </p:attrNameLst>
                                      </p:cBhvr>
                                    </p:animRot>
                                    <p:animRot by="-240000">
                                      <p:cBhvr>
                                        <p:cTn id="25" dur="200" fill="hold">
                                          <p:stCondLst>
                                            <p:cond delay="600"/>
                                          </p:stCondLst>
                                        </p:cTn>
                                        <p:tgtEl>
                                          <p:spTgt spid="22539"/>
                                        </p:tgtEl>
                                        <p:attrNameLst>
                                          <p:attrName>r</p:attrName>
                                        </p:attrNameLst>
                                      </p:cBhvr>
                                    </p:animRot>
                                    <p:animRot by="120000">
                                      <p:cBhvr>
                                        <p:cTn id="26" dur="200" fill="hold">
                                          <p:stCondLst>
                                            <p:cond delay="800"/>
                                          </p:stCondLst>
                                        </p:cTn>
                                        <p:tgtEl>
                                          <p:spTgt spid="22539"/>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22537"/>
                                        </p:tgtEl>
                                        <p:attrNameLst>
                                          <p:attrName>r</p:attrName>
                                        </p:attrNameLst>
                                      </p:cBhvr>
                                    </p:animRot>
                                    <p:animRot by="-240000">
                                      <p:cBhvr>
                                        <p:cTn id="31" dur="200" fill="hold">
                                          <p:stCondLst>
                                            <p:cond delay="200"/>
                                          </p:stCondLst>
                                        </p:cTn>
                                        <p:tgtEl>
                                          <p:spTgt spid="22537"/>
                                        </p:tgtEl>
                                        <p:attrNameLst>
                                          <p:attrName>r</p:attrName>
                                        </p:attrNameLst>
                                      </p:cBhvr>
                                    </p:animRot>
                                    <p:animRot by="240000">
                                      <p:cBhvr>
                                        <p:cTn id="32" dur="200" fill="hold">
                                          <p:stCondLst>
                                            <p:cond delay="400"/>
                                          </p:stCondLst>
                                        </p:cTn>
                                        <p:tgtEl>
                                          <p:spTgt spid="22537"/>
                                        </p:tgtEl>
                                        <p:attrNameLst>
                                          <p:attrName>r</p:attrName>
                                        </p:attrNameLst>
                                      </p:cBhvr>
                                    </p:animRot>
                                    <p:animRot by="-240000">
                                      <p:cBhvr>
                                        <p:cTn id="33" dur="200" fill="hold">
                                          <p:stCondLst>
                                            <p:cond delay="600"/>
                                          </p:stCondLst>
                                        </p:cTn>
                                        <p:tgtEl>
                                          <p:spTgt spid="22537"/>
                                        </p:tgtEl>
                                        <p:attrNameLst>
                                          <p:attrName>r</p:attrName>
                                        </p:attrNameLst>
                                      </p:cBhvr>
                                    </p:animRot>
                                    <p:animRot by="120000">
                                      <p:cBhvr>
                                        <p:cTn id="34" dur="200" fill="hold">
                                          <p:stCondLst>
                                            <p:cond delay="800"/>
                                          </p:stCondLst>
                                        </p:cTn>
                                        <p:tgtEl>
                                          <p:spTgt spid="22537"/>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2" presetClass="emph" presetSubtype="0" fill="hold" grpId="0" nodeType="clickEffect">
                                  <p:stCondLst>
                                    <p:cond delay="0"/>
                                  </p:stCondLst>
                                  <p:childTnLst>
                                    <p:animRot by="120000">
                                      <p:cBhvr>
                                        <p:cTn id="38" dur="100" fill="hold">
                                          <p:stCondLst>
                                            <p:cond delay="0"/>
                                          </p:stCondLst>
                                        </p:cTn>
                                        <p:tgtEl>
                                          <p:spTgt spid="22536"/>
                                        </p:tgtEl>
                                        <p:attrNameLst>
                                          <p:attrName>r</p:attrName>
                                        </p:attrNameLst>
                                      </p:cBhvr>
                                    </p:animRot>
                                    <p:animRot by="-240000">
                                      <p:cBhvr>
                                        <p:cTn id="39" dur="200" fill="hold">
                                          <p:stCondLst>
                                            <p:cond delay="200"/>
                                          </p:stCondLst>
                                        </p:cTn>
                                        <p:tgtEl>
                                          <p:spTgt spid="22536"/>
                                        </p:tgtEl>
                                        <p:attrNameLst>
                                          <p:attrName>r</p:attrName>
                                        </p:attrNameLst>
                                      </p:cBhvr>
                                    </p:animRot>
                                    <p:animRot by="240000">
                                      <p:cBhvr>
                                        <p:cTn id="40" dur="200" fill="hold">
                                          <p:stCondLst>
                                            <p:cond delay="400"/>
                                          </p:stCondLst>
                                        </p:cTn>
                                        <p:tgtEl>
                                          <p:spTgt spid="22536"/>
                                        </p:tgtEl>
                                        <p:attrNameLst>
                                          <p:attrName>r</p:attrName>
                                        </p:attrNameLst>
                                      </p:cBhvr>
                                    </p:animRot>
                                    <p:animRot by="-240000">
                                      <p:cBhvr>
                                        <p:cTn id="41" dur="200" fill="hold">
                                          <p:stCondLst>
                                            <p:cond delay="600"/>
                                          </p:stCondLst>
                                        </p:cTn>
                                        <p:tgtEl>
                                          <p:spTgt spid="22536"/>
                                        </p:tgtEl>
                                        <p:attrNameLst>
                                          <p:attrName>r</p:attrName>
                                        </p:attrNameLst>
                                      </p:cBhvr>
                                    </p:animRot>
                                    <p:animRot by="120000">
                                      <p:cBhvr>
                                        <p:cTn id="42" dur="200" fill="hold">
                                          <p:stCondLst>
                                            <p:cond delay="800"/>
                                          </p:stCondLst>
                                        </p:cTn>
                                        <p:tgtEl>
                                          <p:spTgt spid="225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3" restart="whenNotActive" fill="hold" evtFilter="cancelBubble" nodeType="interactiveSeq">
                <p:stCondLst>
                  <p:cond evt="onClick" delay="0">
                    <p:tgtEl>
                      <p:spTgt spid="2"/>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41750" fill="hold"/>
                                        <p:tgtEl>
                                          <p:spTgt spid="2"/>
                                        </p:tgtEl>
                                      </p:cBhvr>
                                    </p:cmd>
                                  </p:childTnLst>
                                </p:cTn>
                              </p:par>
                            </p:childTnLst>
                          </p:cTn>
                        </p:par>
                      </p:childTnLst>
                    </p:cTn>
                  </p:par>
                </p:childTnLst>
              </p:cTn>
              <p:nextCondLst>
                <p:cond evt="onClick" delay="0">
                  <p:tgtEl>
                    <p:spTgt spid="2"/>
                  </p:tgtEl>
                </p:cond>
              </p:nextCondLst>
            </p:seq>
            <p:audio>
              <p:cMediaNode vol="80000">
                <p:cTn id="48" fill="hold" display="0">
                  <p:stCondLst>
                    <p:cond delay="indefinite"/>
                  </p:stCondLst>
                  <p:endCondLst>
                    <p:cond evt="onStopAudio" delay="0">
                      <p:tgtEl>
                        <p:sldTgt/>
                      </p:tgtEl>
                    </p:cond>
                  </p:endCondLst>
                </p:cTn>
                <p:tgtEl>
                  <p:spTgt spid="2"/>
                </p:tgtEl>
              </p:cMediaNode>
            </p:audio>
          </p:childTnLst>
        </p:cTn>
      </p:par>
    </p:tnLst>
    <p:bldLst>
      <p:bldP spid="5" grpId="0"/>
      <p:bldP spid="22535" grpId="0"/>
      <p:bldP spid="22536" grpId="0"/>
      <p:bldP spid="22537" grpId="0"/>
      <p:bldP spid="22539" grpId="0"/>
    </p:bldLst>
  </p:timing>
  <p:extLst>
    <p:ext uri="{E180D4A7-C9FB-4DFB-919C-405C955672EB}">
      <p14:showEvtLst xmlns:p14="http://schemas.microsoft.com/office/powerpoint/2010/main">
        <p14:playEvt time="1993" objId="2"/>
        <p14:triggerEvt type="onClick" time="1993" objId="2"/>
        <p14:stopEvt time="43893"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381000"/>
            <a:ext cx="9144000" cy="1143000"/>
          </a:xfrm>
        </p:spPr>
        <p:txBody>
          <a:bodyPr>
            <a:noAutofit/>
          </a:bodyPr>
          <a:lstStyle/>
          <a:p>
            <a:pPr algn="ctr">
              <a:defRPr/>
            </a:pPr>
            <a:r>
              <a:rPr lang="en-US" sz="4400" dirty="0" err="1" smtClean="0">
                <a:solidFill>
                  <a:schemeClr val="accent1"/>
                </a:solidFill>
                <a:latin typeface="Comic Sans MS" pitchFamily="66" charset="0"/>
              </a:rPr>
              <a:t>Moodle</a:t>
            </a:r>
            <a:r>
              <a:rPr lang="en-US" sz="4400" dirty="0" smtClean="0">
                <a:solidFill>
                  <a:schemeClr val="accent1"/>
                </a:solidFill>
                <a:latin typeface="Comic Sans MS" pitchFamily="66" charset="0"/>
              </a:rPr>
              <a:t> Adoption from </a:t>
            </a:r>
            <a:br>
              <a:rPr lang="en-US" sz="4400" dirty="0" smtClean="0">
                <a:solidFill>
                  <a:schemeClr val="accent1"/>
                </a:solidFill>
                <a:latin typeface="Comic Sans MS" pitchFamily="66" charset="0"/>
              </a:rPr>
            </a:br>
            <a:r>
              <a:rPr lang="en-US" sz="4400" dirty="0" smtClean="0">
                <a:solidFill>
                  <a:schemeClr val="accent1"/>
                </a:solidFill>
                <a:latin typeface="Comic Sans MS" pitchFamily="66" charset="0"/>
              </a:rPr>
              <a:t>2003- Present </a:t>
            </a:r>
            <a:endParaRPr lang="en-US" sz="4400" dirty="0">
              <a:solidFill>
                <a:schemeClr val="accent1"/>
              </a:solidFill>
              <a:latin typeface="Comic Sans MS" pitchFamily="66" charset="0"/>
            </a:endParaRPr>
          </a:p>
        </p:txBody>
      </p:sp>
      <p:pic>
        <p:nvPicPr>
          <p:cNvPr id="23555" name="Content Placeholder 3" descr="Moodle S Curve.png"/>
          <p:cNvPicPr>
            <a:picLocks noGrp="1" noChangeAspect="1"/>
          </p:cNvPicPr>
          <p:nvPr>
            <p:ph idx="1"/>
          </p:nvPr>
        </p:nvPicPr>
        <p:blipFill>
          <a:blip r:embed="rId6">
            <a:extLst>
              <a:ext uri="{28A0092B-C50C-407E-A947-70E740481C1C}">
                <a14:useLocalDpi xmlns:a14="http://schemas.microsoft.com/office/drawing/2010/main" val="0"/>
              </a:ext>
            </a:extLst>
          </a:blip>
          <a:srcRect/>
          <a:stretch>
            <a:fillRect/>
          </a:stretch>
        </p:blipFill>
        <p:spPr>
          <a:xfrm>
            <a:off x="304800" y="2057400"/>
            <a:ext cx="8453438" cy="3962400"/>
          </a:xfrm>
        </p:spPr>
      </p:pic>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5344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15688"/>
    </mc:Choice>
    <mc:Fallback>
      <p:transition spd="slow" advTm="1568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23555"/>
                                        </p:tgtEl>
                                        <p:attrNameLst>
                                          <p:attrName>style.visibility</p:attrName>
                                        </p:attrNameLst>
                                      </p:cBhvr>
                                      <p:to>
                                        <p:strVal val="visible"/>
                                      </p:to>
                                    </p:set>
                                    <p:animEffect transition="in" filter="circle(in)">
                                      <p:cBhvr>
                                        <p:cTn id="11" dur="2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3330" fill="hold"/>
                                        <p:tgtEl>
                                          <p:spTgt spid="2"/>
                                        </p:tgtEl>
                                      </p:cBhvr>
                                    </p:cmd>
                                  </p:childTnLst>
                                </p:cTn>
                              </p:par>
                            </p:childTnLst>
                          </p:cTn>
                        </p:par>
                      </p:childTnLst>
                    </p:cTn>
                  </p:par>
                </p:childTnLst>
              </p:cTn>
              <p:nextCondLst>
                <p:cond evt="onClick" delay="0">
                  <p:tgtEl>
                    <p:spTgt spid="2"/>
                  </p:tgtEl>
                </p:cond>
              </p:nextCondLst>
            </p:seq>
            <p:audio>
              <p:cMediaNode vol="80000">
                <p:cTn id="17" fill="hold" display="0">
                  <p:stCondLst>
                    <p:cond delay="indefinite"/>
                  </p:stCondLst>
                  <p:endCondLst>
                    <p:cond evt="onStopAudio" delay="0">
                      <p:tgtEl>
                        <p:sldTgt/>
                      </p:tgtEl>
                    </p:cond>
                  </p:endCondLst>
                </p:cTn>
                <p:tgtEl>
                  <p:spTgt spid="2"/>
                </p:tgtEl>
              </p:cMediaNode>
            </p:audio>
          </p:childTnLst>
        </p:cTn>
      </p:par>
    </p:tnLst>
    <p:bldLst>
      <p:bldP spid="5" grpId="0"/>
    </p:bldLst>
  </p:timing>
  <p:extLst>
    <p:ext uri="{E180D4A7-C9FB-4DFB-919C-405C955672EB}">
      <p14:showEvtLst xmlns:p14="http://schemas.microsoft.com/office/powerpoint/2010/main">
        <p14:playEvt time="1418" objId="2"/>
        <p14:triggerEvt type="onClick" time="1418" objId="2"/>
        <p14:stopEvt time="14866"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defRPr/>
            </a:pPr>
            <a:r>
              <a:rPr lang="en-US" sz="4800" dirty="0" smtClean="0">
                <a:solidFill>
                  <a:schemeClr val="tx2"/>
                </a:solidFill>
                <a:latin typeface="Comic Sans MS" pitchFamily="66" charset="0"/>
              </a:rPr>
              <a:t>Who is adopting </a:t>
            </a:r>
            <a:r>
              <a:rPr lang="en-US" sz="4800" dirty="0" err="1" smtClean="0">
                <a:solidFill>
                  <a:schemeClr val="tx2"/>
                </a:solidFill>
                <a:latin typeface="Comic Sans MS" pitchFamily="66" charset="0"/>
              </a:rPr>
              <a:t>Moodle</a:t>
            </a:r>
            <a:r>
              <a:rPr lang="en-US" sz="4800" dirty="0" smtClean="0">
                <a:solidFill>
                  <a:schemeClr val="tx2"/>
                </a:solidFill>
                <a:latin typeface="Comic Sans MS" pitchFamily="66" charset="0"/>
              </a:rPr>
              <a:t>?</a:t>
            </a:r>
            <a:endParaRPr lang="en-US" sz="4800" dirty="0">
              <a:solidFill>
                <a:schemeClr val="tx2"/>
              </a:solidFill>
              <a:latin typeface="Comic Sans MS" pitchFamily="66" charset="0"/>
            </a:endParaRPr>
          </a:p>
        </p:txBody>
      </p:sp>
      <p:sp>
        <p:nvSpPr>
          <p:cNvPr id="24579" name="Content Placeholder 3"/>
          <p:cNvSpPr>
            <a:spLocks noGrp="1"/>
          </p:cNvSpPr>
          <p:nvPr>
            <p:ph sz="quarter" idx="13"/>
          </p:nvPr>
        </p:nvSpPr>
        <p:spPr>
          <a:xfrm>
            <a:off x="4724400" y="1524000"/>
            <a:ext cx="4038600" cy="4525963"/>
          </a:xfrm>
        </p:spPr>
        <p:txBody>
          <a:bodyPr>
            <a:normAutofit lnSpcReduction="10000"/>
          </a:bodyPr>
          <a:lstStyle/>
          <a:p>
            <a:pPr>
              <a:buFont typeface="Wingdings 2" pitchFamily="18" charset="2"/>
              <a:buNone/>
            </a:pPr>
            <a:r>
              <a:rPr lang="en-US" sz="2600" dirty="0" smtClean="0">
                <a:solidFill>
                  <a:schemeClr val="tx2"/>
                </a:solidFill>
                <a:latin typeface="Comic Sans MS" pitchFamily="66" charset="0"/>
              </a:rPr>
              <a:t>Innovators and </a:t>
            </a:r>
          </a:p>
          <a:p>
            <a:pPr>
              <a:buFont typeface="Wingdings 2" pitchFamily="18" charset="2"/>
              <a:buNone/>
            </a:pPr>
            <a:r>
              <a:rPr lang="en-US" sz="2600" dirty="0" smtClean="0">
                <a:solidFill>
                  <a:schemeClr val="tx2"/>
                </a:solidFill>
                <a:latin typeface="Comic Sans MS" pitchFamily="66" charset="0"/>
              </a:rPr>
              <a:t>Early Adopters:</a:t>
            </a:r>
          </a:p>
          <a:p>
            <a:r>
              <a:rPr lang="en-US" sz="2600" dirty="0" smtClean="0">
                <a:solidFill>
                  <a:schemeClr val="tx2"/>
                </a:solidFill>
                <a:latin typeface="Comic Sans MS" pitchFamily="66" charset="0"/>
              </a:rPr>
              <a:t>People in the field of education and technology, particularly new teachers.</a:t>
            </a:r>
          </a:p>
          <a:p>
            <a:r>
              <a:rPr lang="en-US" sz="2600" dirty="0" smtClean="0">
                <a:solidFill>
                  <a:schemeClr val="tx2"/>
                </a:solidFill>
                <a:latin typeface="Comic Sans MS" pitchFamily="66" charset="0"/>
              </a:rPr>
              <a:t>Digital natives</a:t>
            </a:r>
          </a:p>
          <a:p>
            <a:endParaRPr lang="en-US" sz="2600" dirty="0" smtClean="0">
              <a:solidFill>
                <a:schemeClr val="tx2"/>
              </a:solidFill>
              <a:latin typeface="Comic Sans MS" pitchFamily="66" charset="0"/>
            </a:endParaRPr>
          </a:p>
          <a:p>
            <a:pPr>
              <a:buFont typeface="Wingdings 2" pitchFamily="18" charset="2"/>
              <a:buNone/>
            </a:pPr>
            <a:r>
              <a:rPr lang="en-US" sz="2600" dirty="0" smtClean="0">
                <a:solidFill>
                  <a:schemeClr val="tx2"/>
                </a:solidFill>
                <a:latin typeface="Comic Sans MS" pitchFamily="66" charset="0"/>
              </a:rPr>
              <a:t>	Trialability would assist K-12 educators in their adoption of Moodle.</a:t>
            </a:r>
          </a:p>
          <a:p>
            <a:pPr>
              <a:buFont typeface="Wingdings 2" pitchFamily="18" charset="2"/>
              <a:buNone/>
            </a:pPr>
            <a:endParaRPr lang="en-US" sz="2400" dirty="0" smtClean="0">
              <a:latin typeface="Comic Sans MS" pitchFamily="66" charset="0"/>
            </a:endParaRPr>
          </a:p>
        </p:txBody>
      </p:sp>
      <p:pic>
        <p:nvPicPr>
          <p:cNvPr id="3" name="Z9XfwBzt1mY?version=3&amp;hl=en_US"/>
          <p:cNvPicPr>
            <a:picLocks noRot="1" noChangeAspect="1"/>
          </p:cNvPicPr>
          <p:nvPr>
            <a:videoFile r:link="rId2"/>
          </p:nvPr>
        </p:nvPicPr>
        <p:blipFill>
          <a:blip r:embed="rId7"/>
          <a:stretch>
            <a:fillRect/>
          </a:stretch>
        </p:blipFill>
        <p:spPr>
          <a:xfrm>
            <a:off x="1328351" y="3124200"/>
            <a:ext cx="3048000" cy="2286000"/>
          </a:xfrm>
          <a:prstGeom prst="rect">
            <a:avLst/>
          </a:prstGeom>
        </p:spPr>
      </p:pic>
      <p:pic>
        <p:nvPicPr>
          <p:cNvPr id="24580" name="Picture 6" descr="teacher.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0659" y="1066800"/>
            <a:ext cx="1752600" cy="2633464"/>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556951" y="5562600"/>
            <a:ext cx="2590800" cy="923330"/>
          </a:xfrm>
          <a:prstGeom prst="rect">
            <a:avLst/>
          </a:prstGeom>
        </p:spPr>
        <p:txBody>
          <a:bodyPr wrap="square">
            <a:spAutoFit/>
          </a:bodyPr>
          <a:lstStyle/>
          <a:p>
            <a:r>
              <a:rPr lang="en-US" dirty="0" smtClean="0">
                <a:solidFill>
                  <a:schemeClr val="tx2"/>
                </a:solidFill>
                <a:latin typeface="Comic Sans MS" pitchFamily="66" charset="0"/>
                <a:hlinkClick r:id="rId9"/>
              </a:rPr>
              <a:t>http://www.youtube.com/watch?v=Z9XfwBzt1mY</a:t>
            </a:r>
            <a:endParaRPr lang="en-US" dirty="0">
              <a:solidFill>
                <a:schemeClr val="tx2"/>
              </a:solidFill>
              <a:latin typeface="Comic Sans MS" pitchFamily="66" charset="0"/>
            </a:endParaRPr>
          </a:p>
        </p:txBody>
      </p:sp>
      <p:sp>
        <p:nvSpPr>
          <p:cNvPr id="5" name="TextBox 4"/>
          <p:cNvSpPr txBox="1"/>
          <p:nvPr/>
        </p:nvSpPr>
        <p:spPr>
          <a:xfrm>
            <a:off x="1905000" y="2699254"/>
            <a:ext cx="3048000" cy="369332"/>
          </a:xfrm>
          <a:prstGeom prst="rect">
            <a:avLst/>
          </a:prstGeom>
          <a:noFill/>
        </p:spPr>
        <p:txBody>
          <a:bodyPr wrap="square" rtlCol="0">
            <a:spAutoFit/>
          </a:bodyPr>
          <a:lstStyle/>
          <a:p>
            <a:r>
              <a:rPr lang="en-US" dirty="0" smtClean="0">
                <a:solidFill>
                  <a:schemeClr val="tx2"/>
                </a:solidFill>
                <a:latin typeface="Comic Sans MS" pitchFamily="66" charset="0"/>
              </a:rPr>
              <a:t>Moodle in the Classroom</a:t>
            </a:r>
            <a:endParaRPr lang="en-US" dirty="0">
              <a:solidFill>
                <a:schemeClr val="tx2"/>
              </a:solidFill>
              <a:latin typeface="Comic Sans MS" pitchFamily="66" charset="0"/>
            </a:endParaRPr>
          </a:p>
        </p:txBody>
      </p:sp>
      <p:pic>
        <p:nvPicPr>
          <p:cNvPr id="7"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5344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4008"/>
    </mc:Choice>
    <mc:Fallback>
      <p:transition spd="slow" advTm="44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fade">
                                      <p:cBhvr>
                                        <p:cTn id="17" dur="500"/>
                                        <p:tgtEl>
                                          <p:spTgt spid="2458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579">
                                            <p:txEl>
                                              <p:pRg st="0" end="0"/>
                                            </p:txEl>
                                          </p:spTgt>
                                        </p:tgtEl>
                                        <p:attrNameLst>
                                          <p:attrName>style.visibility</p:attrName>
                                        </p:attrNameLst>
                                      </p:cBhvr>
                                      <p:to>
                                        <p:strVal val="visible"/>
                                      </p:to>
                                    </p:set>
                                    <p:animEffect transition="in" filter="fade">
                                      <p:cBhvr>
                                        <p:cTn id="22" dur="500"/>
                                        <p:tgtEl>
                                          <p:spTgt spid="2457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579">
                                            <p:txEl>
                                              <p:pRg st="1" end="1"/>
                                            </p:txEl>
                                          </p:spTgt>
                                        </p:tgtEl>
                                        <p:attrNameLst>
                                          <p:attrName>style.visibility</p:attrName>
                                        </p:attrNameLst>
                                      </p:cBhvr>
                                      <p:to>
                                        <p:strVal val="visible"/>
                                      </p:to>
                                    </p:set>
                                    <p:animEffect transition="in" filter="fade">
                                      <p:cBhvr>
                                        <p:cTn id="27" dur="500"/>
                                        <p:tgtEl>
                                          <p:spTgt spid="2457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579">
                                            <p:txEl>
                                              <p:pRg st="2" end="2"/>
                                            </p:txEl>
                                          </p:spTgt>
                                        </p:tgtEl>
                                        <p:attrNameLst>
                                          <p:attrName>style.visibility</p:attrName>
                                        </p:attrNameLst>
                                      </p:cBhvr>
                                      <p:to>
                                        <p:strVal val="visible"/>
                                      </p:to>
                                    </p:set>
                                    <p:animEffect transition="in" filter="fade">
                                      <p:cBhvr>
                                        <p:cTn id="32" dur="500"/>
                                        <p:tgtEl>
                                          <p:spTgt spid="2457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579">
                                            <p:txEl>
                                              <p:pRg st="3" end="3"/>
                                            </p:txEl>
                                          </p:spTgt>
                                        </p:tgtEl>
                                        <p:attrNameLst>
                                          <p:attrName>style.visibility</p:attrName>
                                        </p:attrNameLst>
                                      </p:cBhvr>
                                      <p:to>
                                        <p:strVal val="visible"/>
                                      </p:to>
                                    </p:set>
                                    <p:animEffect transition="in" filter="fade">
                                      <p:cBhvr>
                                        <p:cTn id="37" dur="500"/>
                                        <p:tgtEl>
                                          <p:spTgt spid="2457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579">
                                            <p:txEl>
                                              <p:pRg st="5" end="5"/>
                                            </p:txEl>
                                          </p:spTgt>
                                        </p:tgtEl>
                                        <p:attrNameLst>
                                          <p:attrName>style.visibility</p:attrName>
                                        </p:attrNameLst>
                                      </p:cBhvr>
                                      <p:to>
                                        <p:strVal val="visible"/>
                                      </p:to>
                                    </p:set>
                                    <p:animEffect transition="in" filter="fade">
                                      <p:cBhvr>
                                        <p:cTn id="42" dur="500"/>
                                        <p:tgtEl>
                                          <p:spTgt spid="2457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3" fill="hold" display="0">
                  <p:stCondLst>
                    <p:cond delay="indefinite"/>
                  </p:stCondLst>
                </p:cTn>
                <p:tgtEl>
                  <p:spTgt spid="3"/>
                </p:tgtEl>
              </p:cMediaNode>
            </p:video>
            <p:seq concurrent="1" nextAc="seek">
              <p:cTn id="54" restart="whenNotActive" fill="hold" evtFilter="cancelBubble" nodeType="interactiveSeq">
                <p:stCondLst>
                  <p:cond evt="onClick" delay="0">
                    <p:tgtEl>
                      <p:spTgt spid="7"/>
                    </p:tgtEl>
                  </p:cond>
                </p:stCondLst>
                <p:endSync evt="end" delay="0">
                  <p:rtn val="all"/>
                </p:endSync>
                <p:childTnLst>
                  <p:par>
                    <p:cTn id="55" fill="hold">
                      <p:stCondLst>
                        <p:cond delay="0"/>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41340" fill="hold"/>
                                        <p:tgtEl>
                                          <p:spTgt spid="7"/>
                                        </p:tgtEl>
                                      </p:cBhvr>
                                    </p:cmd>
                                  </p:childTnLst>
                                </p:cTn>
                              </p:par>
                            </p:childTnLst>
                          </p:cTn>
                        </p:par>
                      </p:childTnLst>
                    </p:cTn>
                  </p:par>
                </p:childTnLst>
              </p:cTn>
              <p:nextCondLst>
                <p:cond evt="onClick" delay="0">
                  <p:tgtEl>
                    <p:spTgt spid="7"/>
                  </p:tgtEl>
                </p:cond>
              </p:nextCondLst>
            </p:seq>
            <p:audio>
              <p:cMediaNode vol="80000">
                <p:cTn id="59" fill="hold" display="0">
                  <p:stCondLst>
                    <p:cond delay="indefinite"/>
                  </p:stCondLst>
                  <p:endCondLst>
                    <p:cond evt="onStopAudio" delay="0">
                      <p:tgtEl>
                        <p:sldTgt/>
                      </p:tgtEl>
                    </p:cond>
                  </p:endCondLst>
                </p:cTn>
                <p:tgtEl>
                  <p:spTgt spid="7"/>
                </p:tgtEl>
              </p:cMediaNode>
            </p:audio>
          </p:childTnLst>
        </p:cTn>
      </p:par>
    </p:tnLst>
    <p:bldLst>
      <p:bldP spid="2" grpId="0"/>
      <p:bldP spid="24579" grpId="0" build="p"/>
      <p:bldP spid="4" grpId="0"/>
      <p:bldP spid="5" grpId="0"/>
    </p:bldLst>
  </p:timing>
  <p:extLst>
    <p:ext uri="{E180D4A7-C9FB-4DFB-919C-405C955672EB}">
      <p14:showEvtLst xmlns:p14="http://schemas.microsoft.com/office/powerpoint/2010/main">
        <p14:playEvt time="1529" objId="7"/>
        <p14:triggerEvt type="onClick" time="1529" objId="7"/>
        <p14:stopEvt time="43048" objId="7"/>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10591800" cy="1143000"/>
          </a:xfrm>
        </p:spPr>
        <p:txBody>
          <a:bodyPr>
            <a:noAutofit/>
          </a:bodyPr>
          <a:lstStyle/>
          <a:p>
            <a:pPr algn="ctr">
              <a:defRPr/>
            </a:pPr>
            <a:r>
              <a:rPr lang="en-US" sz="4000" dirty="0" smtClean="0">
                <a:solidFill>
                  <a:schemeClr val="tx2"/>
                </a:solidFill>
                <a:latin typeface="Comic Sans MS" pitchFamily="66" charset="0"/>
              </a:rPr>
              <a:t>Who is lagging </a:t>
            </a:r>
            <a:br>
              <a:rPr lang="en-US" sz="4000" dirty="0" smtClean="0">
                <a:solidFill>
                  <a:schemeClr val="tx2"/>
                </a:solidFill>
                <a:latin typeface="Comic Sans MS" pitchFamily="66" charset="0"/>
              </a:rPr>
            </a:br>
            <a:r>
              <a:rPr lang="en-US" sz="4000" dirty="0" smtClean="0">
                <a:solidFill>
                  <a:schemeClr val="tx2"/>
                </a:solidFill>
                <a:latin typeface="Comic Sans MS" pitchFamily="66" charset="0"/>
              </a:rPr>
              <a:t>in adopting </a:t>
            </a:r>
            <a:r>
              <a:rPr lang="en-US" sz="4000" dirty="0" err="1" smtClean="0">
                <a:solidFill>
                  <a:schemeClr val="tx2"/>
                </a:solidFill>
                <a:latin typeface="Comic Sans MS" pitchFamily="66" charset="0"/>
              </a:rPr>
              <a:t>Moodle</a:t>
            </a:r>
            <a:r>
              <a:rPr lang="en-US" sz="4000" dirty="0" smtClean="0">
                <a:solidFill>
                  <a:schemeClr val="tx2"/>
                </a:solidFill>
                <a:latin typeface="Comic Sans MS" pitchFamily="66" charset="0"/>
              </a:rPr>
              <a:t>?</a:t>
            </a:r>
            <a:endParaRPr lang="en-US" sz="4000" dirty="0">
              <a:solidFill>
                <a:schemeClr val="tx2"/>
              </a:solidFill>
              <a:latin typeface="Comic Sans MS" pitchFamily="66" charset="0"/>
            </a:endParaRPr>
          </a:p>
        </p:txBody>
      </p:sp>
      <p:sp>
        <p:nvSpPr>
          <p:cNvPr id="25603" name="Content Placeholder 2"/>
          <p:cNvSpPr>
            <a:spLocks noGrp="1"/>
          </p:cNvSpPr>
          <p:nvPr>
            <p:ph sz="quarter" idx="13"/>
          </p:nvPr>
        </p:nvSpPr>
        <p:spPr>
          <a:xfrm>
            <a:off x="152400" y="1447800"/>
            <a:ext cx="4038600" cy="5181600"/>
          </a:xfrm>
        </p:spPr>
        <p:txBody>
          <a:bodyPr>
            <a:normAutofit/>
          </a:bodyPr>
          <a:lstStyle/>
          <a:p>
            <a:pPr>
              <a:buFont typeface="Wingdings 2" pitchFamily="18" charset="2"/>
              <a:buNone/>
            </a:pPr>
            <a:r>
              <a:rPr lang="en-US" sz="2400" dirty="0" smtClean="0">
                <a:solidFill>
                  <a:schemeClr val="tx2"/>
                </a:solidFill>
                <a:latin typeface="Comic Sans MS" pitchFamily="66" charset="0"/>
              </a:rPr>
              <a:t>Laggards:</a:t>
            </a:r>
          </a:p>
          <a:p>
            <a:r>
              <a:rPr lang="en-US" sz="2400" dirty="0" smtClean="0">
                <a:solidFill>
                  <a:schemeClr val="tx2"/>
                </a:solidFill>
                <a:latin typeface="Comic Sans MS" pitchFamily="66" charset="0"/>
              </a:rPr>
              <a:t>Educators with many years of experience </a:t>
            </a:r>
          </a:p>
          <a:p>
            <a:r>
              <a:rPr lang="en-US" sz="2400" dirty="0" smtClean="0">
                <a:solidFill>
                  <a:schemeClr val="tx2"/>
                </a:solidFill>
                <a:latin typeface="Comic Sans MS" pitchFamily="66" charset="0"/>
              </a:rPr>
              <a:t>Educators who are not interested in adopting technology</a:t>
            </a:r>
          </a:p>
          <a:p>
            <a:endParaRPr lang="en-US" sz="2400" dirty="0" smtClean="0">
              <a:solidFill>
                <a:schemeClr val="tx2"/>
              </a:solidFill>
              <a:latin typeface="Comic Sans MS" pitchFamily="66" charset="0"/>
            </a:endParaRPr>
          </a:p>
          <a:p>
            <a:pPr>
              <a:buFont typeface="Wingdings 2" pitchFamily="18" charset="2"/>
              <a:buNone/>
            </a:pPr>
            <a:r>
              <a:rPr lang="en-US" sz="2400" dirty="0" smtClean="0">
                <a:solidFill>
                  <a:schemeClr val="tx2"/>
                </a:solidFill>
                <a:latin typeface="Comic Sans MS" pitchFamily="66" charset="0"/>
              </a:rPr>
              <a:t>	</a:t>
            </a:r>
            <a:r>
              <a:rPr lang="en-US" sz="2400" dirty="0" err="1" smtClean="0">
                <a:solidFill>
                  <a:schemeClr val="tx2"/>
                </a:solidFill>
                <a:latin typeface="Comic Sans MS" pitchFamily="66" charset="0"/>
              </a:rPr>
              <a:t>Observability</a:t>
            </a:r>
            <a:r>
              <a:rPr lang="en-US" sz="2400" dirty="0" smtClean="0">
                <a:solidFill>
                  <a:schemeClr val="tx2"/>
                </a:solidFill>
                <a:latin typeface="Comic Sans MS" pitchFamily="66" charset="0"/>
              </a:rPr>
              <a:t> would expose Moodle and influence its adoption. </a:t>
            </a:r>
          </a:p>
          <a:p>
            <a:endParaRPr lang="en-US" sz="2400" dirty="0" smtClean="0"/>
          </a:p>
        </p:txBody>
      </p:sp>
      <p:pic>
        <p:nvPicPr>
          <p:cNvPr id="25604" name="Content Placeholder 4" descr="teacher 1.jpg"/>
          <p:cNvPicPr>
            <a:picLocks noGrp="1" noChangeAspect="1"/>
          </p:cNvPicPr>
          <p:nvPr>
            <p:ph sz="quarter" idx="14"/>
          </p:nvPr>
        </p:nvPicPr>
        <p:blipFill>
          <a:blip r:embed="rId6">
            <a:extLst>
              <a:ext uri="{28A0092B-C50C-407E-A947-70E740481C1C}">
                <a14:useLocalDpi xmlns:a14="http://schemas.microsoft.com/office/drawing/2010/main" val="0"/>
              </a:ext>
            </a:extLst>
          </a:blip>
          <a:srcRect/>
          <a:stretch>
            <a:fillRect/>
          </a:stretch>
        </p:blipFill>
        <p:spPr>
          <a:xfrm>
            <a:off x="4419600" y="2057400"/>
            <a:ext cx="4430713" cy="3276600"/>
          </a:xfrm>
          <a:effectLst>
            <a:softEdge rad="63500"/>
          </a:effec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229600" y="61722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3300"/>
    </mc:Choice>
    <mc:Fallback>
      <p:transition spd="slow" advTm="333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additive="base">
                                        <p:cTn id="13" dur="500" fill="hold"/>
                                        <p:tgtEl>
                                          <p:spTgt spid="25604"/>
                                        </p:tgtEl>
                                        <p:attrNameLst>
                                          <p:attrName>ppt_x</p:attrName>
                                        </p:attrNameLst>
                                      </p:cBhvr>
                                      <p:tavLst>
                                        <p:tav tm="0">
                                          <p:val>
                                            <p:strVal val="#ppt_x"/>
                                          </p:val>
                                        </p:tav>
                                        <p:tav tm="100000">
                                          <p:val>
                                            <p:strVal val="#ppt_x"/>
                                          </p:val>
                                        </p:tav>
                                      </p:tavLst>
                                    </p:anim>
                                    <p:anim calcmode="lin" valueType="num">
                                      <p:cBhvr additive="base">
                                        <p:cTn id="14"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3">
                                            <p:txEl>
                                              <p:pRg st="0" end="0"/>
                                            </p:txEl>
                                          </p:spTgt>
                                        </p:tgtEl>
                                        <p:attrNameLst>
                                          <p:attrName>style.visibility</p:attrName>
                                        </p:attrNameLst>
                                      </p:cBhvr>
                                      <p:to>
                                        <p:strVal val="visible"/>
                                      </p:to>
                                    </p:set>
                                    <p:anim calcmode="lin" valueType="num">
                                      <p:cBhvr additive="base">
                                        <p:cTn id="19"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3">
                                            <p:txEl>
                                              <p:pRg st="1" end="1"/>
                                            </p:txEl>
                                          </p:spTgt>
                                        </p:tgtEl>
                                        <p:attrNameLst>
                                          <p:attrName>style.visibility</p:attrName>
                                        </p:attrNameLst>
                                      </p:cBhvr>
                                      <p:to>
                                        <p:strVal val="visible"/>
                                      </p:to>
                                    </p:set>
                                    <p:anim calcmode="lin" valueType="num">
                                      <p:cBhvr additive="base">
                                        <p:cTn id="25"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3">
                                            <p:txEl>
                                              <p:pRg st="2" end="2"/>
                                            </p:txEl>
                                          </p:spTgt>
                                        </p:tgtEl>
                                        <p:attrNameLst>
                                          <p:attrName>style.visibility</p:attrName>
                                        </p:attrNameLst>
                                      </p:cBhvr>
                                      <p:to>
                                        <p:strVal val="visible"/>
                                      </p:to>
                                    </p:set>
                                    <p:anim calcmode="lin" valueType="num">
                                      <p:cBhvr additive="base">
                                        <p:cTn id="31"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3">
                                            <p:txEl>
                                              <p:pRg st="4" end="4"/>
                                            </p:txEl>
                                          </p:spTgt>
                                        </p:tgtEl>
                                        <p:attrNameLst>
                                          <p:attrName>style.visibility</p:attrName>
                                        </p:attrNameLst>
                                      </p:cBhvr>
                                      <p:to>
                                        <p:strVal val="visible"/>
                                      </p:to>
                                    </p:set>
                                    <p:anim calcmode="lin" valueType="num">
                                      <p:cBhvr additive="base">
                                        <p:cTn id="37" dur="5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6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3"/>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30400" fill="hold"/>
                                        <p:tgtEl>
                                          <p:spTgt spid="3"/>
                                        </p:tgtEl>
                                      </p:cBhvr>
                                    </p:cmd>
                                  </p:childTnLst>
                                </p:cTn>
                              </p:par>
                            </p:childTnLst>
                          </p:cTn>
                        </p:par>
                      </p:childTnLst>
                    </p:cTn>
                  </p:par>
                </p:childTnLst>
              </p:cTn>
              <p:nextCondLst>
                <p:cond evt="onClick" delay="0">
                  <p:tgtEl>
                    <p:spTgt spid="3"/>
                  </p:tgtEl>
                </p:cond>
              </p:nextCondLst>
            </p:seq>
            <p:audio>
              <p:cMediaNode vol="80000">
                <p:cTn id="44" fill="hold" display="0">
                  <p:stCondLst>
                    <p:cond delay="indefinite"/>
                  </p:stCondLst>
                  <p:endCondLst>
                    <p:cond evt="onStopAudio" delay="0">
                      <p:tgtEl>
                        <p:sldTgt/>
                      </p:tgtEl>
                    </p:cond>
                  </p:endCondLst>
                </p:cTn>
                <p:tgtEl>
                  <p:spTgt spid="3"/>
                </p:tgtEl>
              </p:cMediaNode>
            </p:audio>
          </p:childTnLst>
        </p:cTn>
      </p:par>
    </p:tnLst>
    <p:bldLst>
      <p:bldP spid="2" grpId="0"/>
      <p:bldP spid="25603" grpId="0" build="p"/>
    </p:bldLst>
  </p:timing>
  <p:extLst>
    <p:ext uri="{E180D4A7-C9FB-4DFB-919C-405C955672EB}">
      <p14:showEvtLst xmlns:p14="http://schemas.microsoft.com/office/powerpoint/2010/main">
        <p14:playEvt time="1979" objId="3"/>
        <p14:triggerEvt type="onClick" time="1979" objId="3"/>
        <p14:stopEvt time="32531" objId="3"/>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algn="ctr" eaLnBrk="1" fontAlgn="auto" hangingPunct="1">
              <a:spcAft>
                <a:spcPts val="0"/>
              </a:spcAft>
              <a:defRPr/>
            </a:pPr>
            <a:r>
              <a:rPr lang="en-US" sz="6000" dirty="0" smtClean="0">
                <a:solidFill>
                  <a:schemeClr val="accent3"/>
                </a:solidFill>
                <a:latin typeface="Comic Sans MS" pitchFamily="66" charset="0"/>
              </a:rPr>
              <a:t>Need</a:t>
            </a:r>
            <a:endParaRPr lang="en-US" dirty="0">
              <a:solidFill>
                <a:schemeClr val="accent3"/>
              </a:solidFill>
              <a:latin typeface="Comic Sans MS" pitchFamily="66" charset="0"/>
            </a:endParaRPr>
          </a:p>
        </p:txBody>
      </p:sp>
      <p:sp>
        <p:nvSpPr>
          <p:cNvPr id="11267" name="Content Placeholder 2"/>
          <p:cNvSpPr>
            <a:spLocks noGrp="1"/>
          </p:cNvSpPr>
          <p:nvPr>
            <p:ph sz="quarter" idx="13"/>
          </p:nvPr>
        </p:nvSpPr>
        <p:spPr/>
        <p:txBody>
          <a:bodyPr>
            <a:noAutofit/>
          </a:bodyPr>
          <a:lstStyle/>
          <a:p>
            <a:pPr eaLnBrk="1" hangingPunct="1"/>
            <a:r>
              <a:rPr lang="en-US" sz="2400" dirty="0" smtClean="0">
                <a:solidFill>
                  <a:schemeClr val="accent3"/>
                </a:solidFill>
                <a:latin typeface="Comic Sans MS" pitchFamily="66" charset="0"/>
              </a:rPr>
              <a:t>An environment for learner-focused education</a:t>
            </a:r>
          </a:p>
          <a:p>
            <a:pPr eaLnBrk="1" hangingPunct="1"/>
            <a:r>
              <a:rPr lang="en-US" sz="2400" dirty="0" smtClean="0">
                <a:solidFill>
                  <a:schemeClr val="accent3"/>
                </a:solidFill>
                <a:latin typeface="Comic Sans MS" pitchFamily="66" charset="0"/>
              </a:rPr>
              <a:t>Close the gap in teacher-student relationships</a:t>
            </a:r>
          </a:p>
          <a:p>
            <a:pPr eaLnBrk="1" hangingPunct="1"/>
            <a:r>
              <a:rPr lang="en-US" sz="2400" dirty="0" smtClean="0">
                <a:solidFill>
                  <a:schemeClr val="accent3"/>
                </a:solidFill>
                <a:latin typeface="Comic Sans MS" pitchFamily="66" charset="0"/>
              </a:rPr>
              <a:t>An evolution in the innovations of learning management systems (LMS)</a:t>
            </a:r>
          </a:p>
        </p:txBody>
      </p:sp>
      <p:sp>
        <p:nvSpPr>
          <p:cNvPr id="11268" name="Content Placeholder 3"/>
          <p:cNvSpPr>
            <a:spLocks noGrp="1"/>
          </p:cNvSpPr>
          <p:nvPr>
            <p:ph sz="quarter" idx="14"/>
          </p:nvPr>
        </p:nvSpPr>
        <p:spPr>
          <a:xfrm>
            <a:off x="4495800" y="2819400"/>
            <a:ext cx="4495800" cy="3352800"/>
          </a:xfrm>
        </p:spPr>
        <p:txBody>
          <a:bodyPr>
            <a:normAutofit/>
          </a:bodyPr>
          <a:lstStyle/>
          <a:p>
            <a:pPr eaLnBrk="1" hangingPunct="1">
              <a:buFont typeface="Wingdings 2" pitchFamily="18" charset="2"/>
              <a:buNone/>
            </a:pPr>
            <a:r>
              <a:rPr lang="en-US" sz="2400" dirty="0" smtClean="0">
                <a:solidFill>
                  <a:schemeClr val="accent3"/>
                </a:solidFill>
                <a:latin typeface="Comic Sans MS" pitchFamily="66" charset="0"/>
              </a:rPr>
              <a:t>How Moodle meets those needs:</a:t>
            </a:r>
          </a:p>
          <a:p>
            <a:pPr lvl="1" eaLnBrk="1" hangingPunct="1"/>
            <a:r>
              <a:rPr lang="en-US" sz="1800" dirty="0" smtClean="0">
                <a:solidFill>
                  <a:schemeClr val="accent3"/>
                </a:solidFill>
                <a:latin typeface="Comic Sans MS" pitchFamily="66" charset="0"/>
              </a:rPr>
              <a:t>Varying national options and portal contents</a:t>
            </a:r>
          </a:p>
          <a:p>
            <a:pPr lvl="1" eaLnBrk="1" hangingPunct="1"/>
            <a:r>
              <a:rPr lang="en-US" sz="1800" dirty="0" smtClean="0">
                <a:solidFill>
                  <a:schemeClr val="accent3"/>
                </a:solidFill>
                <a:latin typeface="Comic Sans MS" pitchFamily="66" charset="0"/>
              </a:rPr>
              <a:t>Custom installation features through visibility policies and interaction functionalities</a:t>
            </a:r>
          </a:p>
        </p:txBody>
      </p:sp>
      <p:pic>
        <p:nvPicPr>
          <p:cNvPr id="1126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752600"/>
            <a:ext cx="2895600" cy="723900"/>
          </a:xfrm>
          <a:prstGeom prst="rect">
            <a:avLst/>
          </a:prstGeom>
          <a:noFill/>
          <a:ln>
            <a:noFill/>
          </a:ln>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270" name="TextBox 5"/>
          <p:cNvSpPr txBox="1">
            <a:spLocks noChangeArrowheads="1"/>
          </p:cNvSpPr>
          <p:nvPr/>
        </p:nvSpPr>
        <p:spPr bwMode="auto">
          <a:xfrm>
            <a:off x="457200" y="6172200"/>
            <a:ext cx="464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US">
              <a:latin typeface="Rockwell" pitchFamily="18" charset="0"/>
            </a:endParaRPr>
          </a:p>
        </p:txBody>
      </p:sp>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05800" y="6153665"/>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54861"/>
    </mc:Choice>
    <mc:Fallback>
      <p:transition spd="slow" advTm="5486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1" end="1"/>
                                            </p:txEl>
                                          </p:spTgt>
                                        </p:tgtEl>
                                        <p:attrNameLst>
                                          <p:attrName>style.visibility</p:attrName>
                                        </p:attrNameLst>
                                      </p:cBhvr>
                                      <p:to>
                                        <p:strVal val="visible"/>
                                      </p:to>
                                    </p:set>
                                    <p:anim calcmode="lin" valueType="num">
                                      <p:cBhvr additive="base">
                                        <p:cTn id="19"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2" end="2"/>
                                            </p:txEl>
                                          </p:spTgt>
                                        </p:tgtEl>
                                        <p:attrNameLst>
                                          <p:attrName>style.visibility</p:attrName>
                                        </p:attrNameLst>
                                      </p:cBhvr>
                                      <p:to>
                                        <p:strVal val="visible"/>
                                      </p:to>
                                    </p:set>
                                    <p:anim calcmode="lin" valueType="num">
                                      <p:cBhvr additive="base">
                                        <p:cTn id="25"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8">
                                            <p:txEl>
                                              <p:pRg st="0" end="0"/>
                                            </p:txEl>
                                          </p:spTgt>
                                        </p:tgtEl>
                                        <p:attrNameLst>
                                          <p:attrName>style.visibility</p:attrName>
                                        </p:attrNameLst>
                                      </p:cBhvr>
                                      <p:to>
                                        <p:strVal val="visible"/>
                                      </p:to>
                                    </p:set>
                                    <p:anim calcmode="lin" valueType="num">
                                      <p:cBhvr additive="base">
                                        <p:cTn id="31"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268">
                                            <p:txEl>
                                              <p:pRg st="1" end="1"/>
                                            </p:txEl>
                                          </p:spTgt>
                                        </p:tgtEl>
                                        <p:attrNameLst>
                                          <p:attrName>style.visibility</p:attrName>
                                        </p:attrNameLst>
                                      </p:cBhvr>
                                      <p:to>
                                        <p:strVal val="visible"/>
                                      </p:to>
                                    </p:set>
                                    <p:anim calcmode="lin" valueType="num">
                                      <p:cBhvr additive="base">
                                        <p:cTn id="35"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268">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268">
                                            <p:txEl>
                                              <p:pRg st="2" end="2"/>
                                            </p:txEl>
                                          </p:spTgt>
                                        </p:tgtEl>
                                        <p:attrNameLst>
                                          <p:attrName>style.visibility</p:attrName>
                                        </p:attrNameLst>
                                      </p:cBhvr>
                                      <p:to>
                                        <p:strVal val="visible"/>
                                      </p:to>
                                    </p:set>
                                    <p:anim calcmode="lin" valueType="num">
                                      <p:cBhvr additive="base">
                                        <p:cTn id="39"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1269"/>
                                        </p:tgtEl>
                                        <p:attrNameLst>
                                          <p:attrName>style.visibility</p:attrName>
                                        </p:attrNameLst>
                                      </p:cBhvr>
                                      <p:to>
                                        <p:strVal val="visible"/>
                                      </p:to>
                                    </p:set>
                                    <p:anim calcmode="lin" valueType="num">
                                      <p:cBhvr additive="base">
                                        <p:cTn id="45" dur="500" fill="hold"/>
                                        <p:tgtEl>
                                          <p:spTgt spid="11269"/>
                                        </p:tgtEl>
                                        <p:attrNameLst>
                                          <p:attrName>ppt_x</p:attrName>
                                        </p:attrNameLst>
                                      </p:cBhvr>
                                      <p:tavLst>
                                        <p:tav tm="0">
                                          <p:val>
                                            <p:strVal val="#ppt_x"/>
                                          </p:val>
                                        </p:tav>
                                        <p:tav tm="100000">
                                          <p:val>
                                            <p:strVal val="#ppt_x"/>
                                          </p:val>
                                        </p:tav>
                                      </p:tavLst>
                                    </p:anim>
                                    <p:anim calcmode="lin" valueType="num">
                                      <p:cBhvr additive="base">
                                        <p:cTn id="46"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3"/>
                    </p:tgtEl>
                  </p:cond>
                </p:stCondLst>
                <p:endSync evt="end" delay="0">
                  <p:rtn val="all"/>
                </p:endSync>
                <p:childTnLst>
                  <p:par>
                    <p:cTn id="48" fill="hold">
                      <p:stCondLst>
                        <p:cond delay="0"/>
                      </p:stCondLst>
                      <p:childTnLst>
                        <p:par>
                          <p:cTn id="49" fill="hold">
                            <p:stCondLst>
                              <p:cond delay="0"/>
                            </p:stCondLst>
                            <p:childTnLst>
                              <p:par>
                                <p:cTn id="50" presetID="1" presetClass="mediacall" presetSubtype="0" fill="hold" nodeType="clickEffect">
                                  <p:stCondLst>
                                    <p:cond delay="0"/>
                                  </p:stCondLst>
                                  <p:childTnLst>
                                    <p:cmd type="call" cmd="playFrom(0.0)">
                                      <p:cBhvr>
                                        <p:cTn id="51" dur="52710" fill="hold"/>
                                        <p:tgtEl>
                                          <p:spTgt spid="3"/>
                                        </p:tgtEl>
                                      </p:cBhvr>
                                    </p:cmd>
                                  </p:childTnLst>
                                </p:cTn>
                              </p:par>
                            </p:childTnLst>
                          </p:cTn>
                        </p:par>
                      </p:childTnLst>
                    </p:cTn>
                  </p:par>
                </p:childTnLst>
              </p:cTn>
              <p:nextCondLst>
                <p:cond evt="onClick" delay="0">
                  <p:tgtEl>
                    <p:spTgt spid="3"/>
                  </p:tgtEl>
                </p:cond>
              </p:nextCondLst>
            </p:seq>
            <p:audio>
              <p:cMediaNode vol="80000">
                <p:cTn id="52" fill="hold" display="0">
                  <p:stCondLst>
                    <p:cond delay="indefinite"/>
                  </p:stCondLst>
                  <p:endCondLst>
                    <p:cond evt="onStopAudio" delay="0">
                      <p:tgtEl>
                        <p:sldTgt/>
                      </p:tgtEl>
                    </p:cond>
                  </p:endCondLst>
                </p:cTn>
                <p:tgtEl>
                  <p:spTgt spid="3"/>
                </p:tgtEl>
              </p:cMediaNode>
            </p:audio>
          </p:childTnLst>
        </p:cTn>
      </p:par>
    </p:tnLst>
    <p:bldLst>
      <p:bldP spid="2" grpId="0"/>
      <p:bldP spid="11267" grpId="0" uiExpand="1" build="p"/>
      <p:bldP spid="11268" grpId="0" uiExpand="1" build="p"/>
    </p:bldLst>
  </p:timing>
  <p:extLst>
    <p:ext uri="{E180D4A7-C9FB-4DFB-919C-405C955672EB}">
      <p14:showEvtLst xmlns:p14="http://schemas.microsoft.com/office/powerpoint/2010/main">
        <p14:playEvt time="1372" objId="3"/>
        <p14:triggerEvt type="onClick" time="1372" objId="3"/>
        <p14:stopEvt time="54277" objId="3"/>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rmAutofit fontScale="90000"/>
          </a:bodyPr>
          <a:lstStyle/>
          <a:p>
            <a:pPr algn="ctr">
              <a:defRPr/>
            </a:pPr>
            <a:r>
              <a:rPr lang="en-US" dirty="0" smtClean="0">
                <a:solidFill>
                  <a:schemeClr val="tx2"/>
                </a:solidFill>
                <a:latin typeface="Comic Sans MS" pitchFamily="66" charset="0"/>
              </a:rPr>
              <a:t>How can </a:t>
            </a:r>
            <a:r>
              <a:rPr lang="en-US" dirty="0" err="1" smtClean="0">
                <a:solidFill>
                  <a:schemeClr val="tx2"/>
                </a:solidFill>
                <a:latin typeface="Comic Sans MS" pitchFamily="66" charset="0"/>
              </a:rPr>
              <a:t>Moodle</a:t>
            </a:r>
            <a:r>
              <a:rPr lang="en-US" dirty="0" smtClean="0">
                <a:solidFill>
                  <a:schemeClr val="tx2"/>
                </a:solidFill>
                <a:latin typeface="Comic Sans MS" pitchFamily="66" charset="0"/>
              </a:rPr>
              <a:t> meet the mass industry of K-12 Education?</a:t>
            </a:r>
            <a:endParaRPr lang="en-US" dirty="0">
              <a:solidFill>
                <a:schemeClr val="tx2"/>
              </a:solidFill>
              <a:latin typeface="Comic Sans MS" pitchFamily="66" charset="0"/>
            </a:endParaRPr>
          </a:p>
        </p:txBody>
      </p:sp>
      <p:sp>
        <p:nvSpPr>
          <p:cNvPr id="26627" name="Content Placeholder 2"/>
          <p:cNvSpPr>
            <a:spLocks noGrp="1"/>
          </p:cNvSpPr>
          <p:nvPr>
            <p:ph idx="1"/>
          </p:nvPr>
        </p:nvSpPr>
        <p:spPr/>
        <p:txBody>
          <a:bodyPr>
            <a:normAutofit fontScale="85000" lnSpcReduction="20000"/>
          </a:bodyPr>
          <a:lstStyle/>
          <a:p>
            <a:r>
              <a:rPr lang="en-US" sz="3600" dirty="0" smtClean="0">
                <a:solidFill>
                  <a:schemeClr val="tx2"/>
                </a:solidFill>
                <a:latin typeface="Comic Sans MS" pitchFamily="66" charset="0"/>
              </a:rPr>
              <a:t>Relative Advantage</a:t>
            </a:r>
          </a:p>
          <a:p>
            <a:pPr lvl="1"/>
            <a:r>
              <a:rPr lang="en-US" sz="2800" dirty="0" smtClean="0">
                <a:solidFill>
                  <a:schemeClr val="tx2"/>
                </a:solidFill>
                <a:latin typeface="Comic Sans MS" pitchFamily="66" charset="0"/>
              </a:rPr>
              <a:t>FREE = Rapid adoption</a:t>
            </a:r>
          </a:p>
          <a:p>
            <a:pPr lvl="1">
              <a:buFontTx/>
              <a:buNone/>
            </a:pPr>
            <a:endParaRPr lang="en-US" sz="2800" dirty="0" smtClean="0">
              <a:solidFill>
                <a:schemeClr val="tx2"/>
              </a:solidFill>
              <a:latin typeface="Comic Sans MS" pitchFamily="66" charset="0"/>
            </a:endParaRPr>
          </a:p>
          <a:p>
            <a:r>
              <a:rPr lang="en-US" sz="3600" dirty="0" smtClean="0">
                <a:solidFill>
                  <a:schemeClr val="tx2"/>
                </a:solidFill>
                <a:latin typeface="Comic Sans MS" pitchFamily="66" charset="0"/>
              </a:rPr>
              <a:t>Compatibility</a:t>
            </a:r>
          </a:p>
          <a:p>
            <a:pPr lvl="1"/>
            <a:r>
              <a:rPr lang="en-US" sz="2800" dirty="0" smtClean="0">
                <a:solidFill>
                  <a:schemeClr val="tx2"/>
                </a:solidFill>
                <a:latin typeface="Comic Sans MS" pitchFamily="66" charset="0"/>
              </a:rPr>
              <a:t>Users create their own courses</a:t>
            </a:r>
          </a:p>
          <a:p>
            <a:pPr lvl="1"/>
            <a:r>
              <a:rPr lang="en-US" sz="2800" dirty="0" smtClean="0">
                <a:solidFill>
                  <a:schemeClr val="tx2"/>
                </a:solidFill>
                <a:latin typeface="Comic Sans MS" pitchFamily="66" charset="0"/>
              </a:rPr>
              <a:t>Meets multiple learning styles</a:t>
            </a:r>
          </a:p>
          <a:p>
            <a:pPr lvl="1">
              <a:buFontTx/>
              <a:buNone/>
            </a:pPr>
            <a:endParaRPr lang="en-US" sz="2800" dirty="0" smtClean="0">
              <a:solidFill>
                <a:schemeClr val="tx2"/>
              </a:solidFill>
              <a:latin typeface="Comic Sans MS" pitchFamily="66" charset="0"/>
            </a:endParaRPr>
          </a:p>
          <a:p>
            <a:r>
              <a:rPr lang="en-US" sz="3600" dirty="0" smtClean="0">
                <a:solidFill>
                  <a:schemeClr val="tx2"/>
                </a:solidFill>
                <a:latin typeface="Comic Sans MS" pitchFamily="66" charset="0"/>
              </a:rPr>
              <a:t>Trialability</a:t>
            </a:r>
          </a:p>
          <a:p>
            <a:pPr lvl="1"/>
            <a:r>
              <a:rPr lang="en-US" sz="2800" dirty="0" smtClean="0">
                <a:solidFill>
                  <a:schemeClr val="tx2"/>
                </a:solidFill>
                <a:latin typeface="Comic Sans MS" pitchFamily="66" charset="0"/>
              </a:rPr>
              <a:t>Courses and uses can be experimented with</a:t>
            </a:r>
          </a:p>
          <a:p>
            <a:endParaRPr lang="en-US" dirty="0" smtClean="0">
              <a:solidFill>
                <a:schemeClr val="tx2"/>
              </a:solidFill>
            </a:endParaRPr>
          </a:p>
        </p:txBody>
      </p:sp>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61983"/>
    </mc:Choice>
    <mc:Fallback>
      <p:transition spd="slow" advTm="6198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627">
                                            <p:txEl>
                                              <p:pRg st="0" end="0"/>
                                            </p:txEl>
                                          </p:spTgt>
                                        </p:tgtEl>
                                        <p:attrNameLst>
                                          <p:attrName>style.visibility</p:attrName>
                                        </p:attrNameLst>
                                      </p:cBhvr>
                                      <p:to>
                                        <p:strVal val="visible"/>
                                      </p:to>
                                    </p:set>
                                    <p:animEffect transition="in" filter="fade">
                                      <p:cBhvr>
                                        <p:cTn id="14" dur="1000"/>
                                        <p:tgtEl>
                                          <p:spTgt spid="26627">
                                            <p:txEl>
                                              <p:pRg st="0" end="0"/>
                                            </p:txEl>
                                          </p:spTgt>
                                        </p:tgtEl>
                                      </p:cBhvr>
                                    </p:animEffect>
                                    <p:anim calcmode="lin" valueType="num">
                                      <p:cBhvr>
                                        <p:cTn id="15"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6627">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6627">
                                            <p:txEl>
                                              <p:pRg st="1" end="1"/>
                                            </p:txEl>
                                          </p:spTgt>
                                        </p:tgtEl>
                                        <p:attrNameLst>
                                          <p:attrName>style.visibility</p:attrName>
                                        </p:attrNameLst>
                                      </p:cBhvr>
                                      <p:to>
                                        <p:strVal val="visible"/>
                                      </p:to>
                                    </p:set>
                                    <p:animEffect transition="in" filter="fade">
                                      <p:cBhvr>
                                        <p:cTn id="19" dur="1000"/>
                                        <p:tgtEl>
                                          <p:spTgt spid="26627">
                                            <p:txEl>
                                              <p:pRg st="1" end="1"/>
                                            </p:txEl>
                                          </p:spTgt>
                                        </p:tgtEl>
                                      </p:cBhvr>
                                    </p:animEffect>
                                    <p:anim calcmode="lin" valueType="num">
                                      <p:cBhvr>
                                        <p:cTn id="20" dur="1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662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6627">
                                            <p:txEl>
                                              <p:pRg st="3" end="3"/>
                                            </p:txEl>
                                          </p:spTgt>
                                        </p:tgtEl>
                                        <p:attrNameLst>
                                          <p:attrName>style.visibility</p:attrName>
                                        </p:attrNameLst>
                                      </p:cBhvr>
                                      <p:to>
                                        <p:strVal val="visible"/>
                                      </p:to>
                                    </p:set>
                                    <p:animEffect transition="in" filter="fade">
                                      <p:cBhvr>
                                        <p:cTn id="26" dur="1000"/>
                                        <p:tgtEl>
                                          <p:spTgt spid="26627">
                                            <p:txEl>
                                              <p:pRg st="3" end="3"/>
                                            </p:txEl>
                                          </p:spTgt>
                                        </p:tgtEl>
                                      </p:cBhvr>
                                    </p:animEffect>
                                    <p:anim calcmode="lin" valueType="num">
                                      <p:cBhvr>
                                        <p:cTn id="27" dur="1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26627">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Effect transition="in" filter="fade">
                                      <p:cBhvr>
                                        <p:cTn id="31" dur="1000"/>
                                        <p:tgtEl>
                                          <p:spTgt spid="26627">
                                            <p:txEl>
                                              <p:pRg st="4" end="4"/>
                                            </p:txEl>
                                          </p:spTgt>
                                        </p:tgtEl>
                                      </p:cBhvr>
                                    </p:animEffect>
                                    <p:anim calcmode="lin" valueType="num">
                                      <p:cBhvr>
                                        <p:cTn id="32" dur="1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26627">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6627">
                                            <p:txEl>
                                              <p:pRg st="5" end="5"/>
                                            </p:txEl>
                                          </p:spTgt>
                                        </p:tgtEl>
                                        <p:attrNameLst>
                                          <p:attrName>style.visibility</p:attrName>
                                        </p:attrNameLst>
                                      </p:cBhvr>
                                      <p:to>
                                        <p:strVal val="visible"/>
                                      </p:to>
                                    </p:set>
                                    <p:animEffect transition="in" filter="fade">
                                      <p:cBhvr>
                                        <p:cTn id="36" dur="1000"/>
                                        <p:tgtEl>
                                          <p:spTgt spid="26627">
                                            <p:txEl>
                                              <p:pRg st="5" end="5"/>
                                            </p:txEl>
                                          </p:spTgt>
                                        </p:tgtEl>
                                      </p:cBhvr>
                                    </p:animEffect>
                                    <p:anim calcmode="lin" valueType="num">
                                      <p:cBhvr>
                                        <p:cTn id="37" dur="10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2662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6627">
                                            <p:txEl>
                                              <p:pRg st="7" end="7"/>
                                            </p:txEl>
                                          </p:spTgt>
                                        </p:tgtEl>
                                        <p:attrNameLst>
                                          <p:attrName>style.visibility</p:attrName>
                                        </p:attrNameLst>
                                      </p:cBhvr>
                                      <p:to>
                                        <p:strVal val="visible"/>
                                      </p:to>
                                    </p:set>
                                    <p:animEffect transition="in" filter="fade">
                                      <p:cBhvr>
                                        <p:cTn id="43" dur="1000"/>
                                        <p:tgtEl>
                                          <p:spTgt spid="26627">
                                            <p:txEl>
                                              <p:pRg st="7" end="7"/>
                                            </p:txEl>
                                          </p:spTgt>
                                        </p:tgtEl>
                                      </p:cBhvr>
                                    </p:animEffect>
                                    <p:anim calcmode="lin" valueType="num">
                                      <p:cBhvr>
                                        <p:cTn id="44" dur="10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26627">
                                            <p:txEl>
                                              <p:pRg st="7" end="7"/>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6627">
                                            <p:txEl>
                                              <p:pRg st="8" end="8"/>
                                            </p:txEl>
                                          </p:spTgt>
                                        </p:tgtEl>
                                        <p:attrNameLst>
                                          <p:attrName>style.visibility</p:attrName>
                                        </p:attrNameLst>
                                      </p:cBhvr>
                                      <p:to>
                                        <p:strVal val="visible"/>
                                      </p:to>
                                    </p:set>
                                    <p:animEffect transition="in" filter="fade">
                                      <p:cBhvr>
                                        <p:cTn id="48" dur="1000"/>
                                        <p:tgtEl>
                                          <p:spTgt spid="26627">
                                            <p:txEl>
                                              <p:pRg st="8" end="8"/>
                                            </p:txEl>
                                          </p:spTgt>
                                        </p:tgtEl>
                                      </p:cBhvr>
                                    </p:animEffect>
                                    <p:anim calcmode="lin" valueType="num">
                                      <p:cBhvr>
                                        <p:cTn id="49" dur="10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p:cTn id="50" dur="1000" fill="hold"/>
                                        <p:tgtEl>
                                          <p:spTgt spid="2662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1" restart="whenNotActive" fill="hold" evtFilter="cancelBubble" nodeType="interactiveSeq">
                <p:stCondLst>
                  <p:cond evt="onClick" delay="0">
                    <p:tgtEl>
                      <p:spTgt spid="3"/>
                    </p:tgtEl>
                  </p:cond>
                </p:stCondLst>
                <p:endSync evt="end" delay="0">
                  <p:rtn val="all"/>
                </p:endSync>
                <p:childTnLst>
                  <p:par>
                    <p:cTn id="52" fill="hold">
                      <p:stCondLst>
                        <p:cond delay="0"/>
                      </p:stCondLst>
                      <p:childTnLst>
                        <p:par>
                          <p:cTn id="53" fill="hold">
                            <p:stCondLst>
                              <p:cond delay="0"/>
                            </p:stCondLst>
                            <p:childTnLst>
                              <p:par>
                                <p:cTn id="54" presetID="1" presetClass="mediacall" presetSubtype="0" fill="hold" nodeType="clickEffect">
                                  <p:stCondLst>
                                    <p:cond delay="0"/>
                                  </p:stCondLst>
                                  <p:childTnLst>
                                    <p:cmd type="call" cmd="playFrom(0.0)">
                                      <p:cBhvr>
                                        <p:cTn id="55" dur="59680" fill="hold"/>
                                        <p:tgtEl>
                                          <p:spTgt spid="3"/>
                                        </p:tgtEl>
                                      </p:cBhvr>
                                    </p:cmd>
                                  </p:childTnLst>
                                </p:cTn>
                              </p:par>
                            </p:childTnLst>
                          </p:cTn>
                        </p:par>
                      </p:childTnLst>
                    </p:cTn>
                  </p:par>
                </p:childTnLst>
              </p:cTn>
              <p:nextCondLst>
                <p:cond evt="onClick" delay="0">
                  <p:tgtEl>
                    <p:spTgt spid="3"/>
                  </p:tgtEl>
                </p:cond>
              </p:nextCondLst>
            </p:seq>
            <p:audio>
              <p:cMediaNode vol="80000">
                <p:cTn id="56" fill="hold" display="0">
                  <p:stCondLst>
                    <p:cond delay="indefinite"/>
                  </p:stCondLst>
                  <p:endCondLst>
                    <p:cond evt="onStopAudio" delay="0">
                      <p:tgtEl>
                        <p:sldTgt/>
                      </p:tgtEl>
                    </p:cond>
                  </p:endCondLst>
                </p:cTn>
                <p:tgtEl>
                  <p:spTgt spid="3"/>
                </p:tgtEl>
              </p:cMediaNode>
            </p:audio>
          </p:childTnLst>
        </p:cTn>
      </p:par>
    </p:tnLst>
    <p:bldLst>
      <p:bldP spid="2" grpId="0"/>
      <p:bldP spid="26627" grpId="0" build="p"/>
    </p:bldLst>
  </p:timing>
  <p:extLst>
    <p:ext uri="{E180D4A7-C9FB-4DFB-919C-405C955672EB}">
      <p14:showEvtLst xmlns:p14="http://schemas.microsoft.com/office/powerpoint/2010/main">
        <p14:playEvt time="1464" objId="3"/>
        <p14:triggerEvt type="onClick" time="1464" objId="3"/>
        <p14:stopEvt time="61360" objId="3"/>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9144000" cy="1524000"/>
          </a:xfrm>
        </p:spPr>
        <p:txBody>
          <a:bodyPr>
            <a:noAutofit/>
          </a:bodyPr>
          <a:lstStyle/>
          <a:p>
            <a:pPr algn="ctr">
              <a:defRPr/>
            </a:pPr>
            <a:r>
              <a:rPr lang="en-US" sz="4400" dirty="0" smtClean="0">
                <a:solidFill>
                  <a:schemeClr val="accent2">
                    <a:lumMod val="40000"/>
                    <a:lumOff val="60000"/>
                  </a:schemeClr>
                </a:solidFill>
                <a:latin typeface="Comic Sans MS" pitchFamily="66" charset="0"/>
              </a:rPr>
              <a:t>Decentralized Diffusion </a:t>
            </a:r>
            <a:br>
              <a:rPr lang="en-US" sz="4400" dirty="0" smtClean="0">
                <a:solidFill>
                  <a:schemeClr val="accent2">
                    <a:lumMod val="40000"/>
                    <a:lumOff val="60000"/>
                  </a:schemeClr>
                </a:solidFill>
                <a:latin typeface="Comic Sans MS" pitchFamily="66" charset="0"/>
              </a:rPr>
            </a:br>
            <a:r>
              <a:rPr lang="en-US" sz="4400" dirty="0" smtClean="0">
                <a:solidFill>
                  <a:schemeClr val="accent2">
                    <a:lumMod val="40000"/>
                    <a:lumOff val="60000"/>
                  </a:schemeClr>
                </a:solidFill>
                <a:latin typeface="Comic Sans MS" pitchFamily="66" charset="0"/>
              </a:rPr>
              <a:t>for </a:t>
            </a:r>
            <a:r>
              <a:rPr lang="en-US" sz="4400" dirty="0" err="1" smtClean="0">
                <a:solidFill>
                  <a:schemeClr val="accent2">
                    <a:lumMod val="40000"/>
                    <a:lumOff val="60000"/>
                  </a:schemeClr>
                </a:solidFill>
                <a:latin typeface="Comic Sans MS" pitchFamily="66" charset="0"/>
              </a:rPr>
              <a:t>Moodle</a:t>
            </a:r>
            <a:endParaRPr lang="en-US" sz="4400" dirty="0">
              <a:solidFill>
                <a:schemeClr val="accent2">
                  <a:lumMod val="40000"/>
                  <a:lumOff val="60000"/>
                </a:schemeClr>
              </a:solidFill>
              <a:latin typeface="Comic Sans MS" pitchFamily="66" charset="0"/>
            </a:endParaRPr>
          </a:p>
        </p:txBody>
      </p:sp>
      <p:pic>
        <p:nvPicPr>
          <p:cNvPr id="27652" name="Content Placeholder 6" descr="decentralization.jpg"/>
          <p:cNvPicPr>
            <a:picLocks noGrp="1" noChangeAspect="1"/>
          </p:cNvPicPr>
          <p:nvPr>
            <p:ph sz="quarter" idx="13"/>
          </p:nvPr>
        </p:nvPicPr>
        <p:blipFill>
          <a:blip r:embed="rId6">
            <a:extLst>
              <a:ext uri="{28A0092B-C50C-407E-A947-70E740481C1C}">
                <a14:useLocalDpi xmlns:a14="http://schemas.microsoft.com/office/drawing/2010/main" val="0"/>
              </a:ext>
            </a:extLst>
          </a:blip>
          <a:stretch>
            <a:fillRect/>
          </a:stretch>
        </p:blipFill>
        <p:spPr>
          <a:xfrm>
            <a:off x="304800" y="1752600"/>
            <a:ext cx="4069237" cy="3048000"/>
          </a:xfrm>
          <a:effectLst>
            <a:glow rad="228600">
              <a:schemeClr val="accent1">
                <a:satMod val="175000"/>
                <a:alpha val="40000"/>
              </a:schemeClr>
            </a:glow>
          </a:effectLst>
        </p:spPr>
      </p:pic>
      <p:sp>
        <p:nvSpPr>
          <p:cNvPr id="27651" name="Content Placeholder 3"/>
          <p:cNvSpPr>
            <a:spLocks noGrp="1"/>
          </p:cNvSpPr>
          <p:nvPr>
            <p:ph sz="quarter" idx="14"/>
          </p:nvPr>
        </p:nvSpPr>
        <p:spPr>
          <a:xfrm>
            <a:off x="4800600" y="1676400"/>
            <a:ext cx="3657600" cy="3877056"/>
          </a:xfrm>
        </p:spPr>
        <p:txBody>
          <a:bodyPr>
            <a:noAutofit/>
          </a:bodyPr>
          <a:lstStyle/>
          <a:p>
            <a:r>
              <a:rPr lang="en-US" sz="2400" dirty="0" smtClean="0">
                <a:solidFill>
                  <a:schemeClr val="accent2">
                    <a:lumMod val="40000"/>
                    <a:lumOff val="60000"/>
                  </a:schemeClr>
                </a:solidFill>
                <a:latin typeface="Comic Sans MS" pitchFamily="66" charset="0"/>
              </a:rPr>
              <a:t>Power shared among members</a:t>
            </a:r>
          </a:p>
          <a:p>
            <a:pPr>
              <a:buFont typeface="Wingdings 2" pitchFamily="18" charset="2"/>
              <a:buNone/>
            </a:pPr>
            <a:endParaRPr lang="en-US" sz="2400" dirty="0" smtClean="0">
              <a:solidFill>
                <a:schemeClr val="accent2">
                  <a:lumMod val="40000"/>
                  <a:lumOff val="60000"/>
                </a:schemeClr>
              </a:solidFill>
              <a:latin typeface="Comic Sans MS" pitchFamily="66" charset="0"/>
            </a:endParaRPr>
          </a:p>
          <a:p>
            <a:r>
              <a:rPr lang="en-US" sz="2400" dirty="0" smtClean="0">
                <a:solidFill>
                  <a:schemeClr val="accent2">
                    <a:lumMod val="40000"/>
                    <a:lumOff val="60000"/>
                  </a:schemeClr>
                </a:solidFill>
                <a:latin typeface="Comic Sans MS" pitchFamily="66" charset="0"/>
              </a:rPr>
              <a:t>Created by users</a:t>
            </a:r>
          </a:p>
          <a:p>
            <a:endParaRPr lang="en-US" sz="2400" dirty="0" smtClean="0">
              <a:solidFill>
                <a:schemeClr val="accent2">
                  <a:lumMod val="40000"/>
                  <a:lumOff val="60000"/>
                </a:schemeClr>
              </a:solidFill>
              <a:latin typeface="Comic Sans MS" pitchFamily="66" charset="0"/>
            </a:endParaRPr>
          </a:p>
          <a:p>
            <a:r>
              <a:rPr lang="en-US" sz="2400" dirty="0" smtClean="0">
                <a:solidFill>
                  <a:schemeClr val="accent2">
                    <a:lumMod val="40000"/>
                    <a:lumOff val="60000"/>
                  </a:schemeClr>
                </a:solidFill>
                <a:latin typeface="Comic Sans MS" pitchFamily="66" charset="0"/>
              </a:rPr>
              <a:t>Diffused through horizontal networks</a:t>
            </a:r>
          </a:p>
          <a:p>
            <a:pPr>
              <a:buFont typeface="Wingdings 2" pitchFamily="18" charset="2"/>
              <a:buNone/>
            </a:pPr>
            <a:endParaRPr lang="en-US" sz="2400" dirty="0" smtClean="0">
              <a:solidFill>
                <a:schemeClr val="accent2">
                  <a:lumMod val="40000"/>
                  <a:lumOff val="60000"/>
                </a:schemeClr>
              </a:solidFill>
              <a:latin typeface="Comic Sans MS" pitchFamily="66" charset="0"/>
            </a:endParaRPr>
          </a:p>
          <a:p>
            <a:r>
              <a:rPr lang="en-US" sz="2400" dirty="0" smtClean="0">
                <a:solidFill>
                  <a:schemeClr val="accent2">
                    <a:lumMod val="40000"/>
                    <a:lumOff val="60000"/>
                  </a:schemeClr>
                </a:solidFill>
                <a:latin typeface="Comic Sans MS" pitchFamily="66" charset="0"/>
              </a:rPr>
              <a:t>Instructors diffuse into learning</a:t>
            </a:r>
          </a:p>
          <a:p>
            <a:endParaRPr lang="en-US" sz="2400" dirty="0" smtClean="0">
              <a:solidFill>
                <a:schemeClr val="accent2">
                  <a:lumMod val="40000"/>
                  <a:lumOff val="60000"/>
                </a:schemeClr>
              </a:solidFill>
              <a:latin typeface="Comic Sans MS" pitchFamily="66" charset="0"/>
            </a:endParaRPr>
          </a:p>
          <a:p>
            <a:endParaRPr lang="en-US" sz="2400" dirty="0" smtClean="0">
              <a:solidFill>
                <a:schemeClr val="accent2">
                  <a:lumMod val="40000"/>
                  <a:lumOff val="60000"/>
                </a:schemeClr>
              </a:solidFill>
              <a:latin typeface="Comic Sans MS" pitchFamily="66" charset="0"/>
            </a:endParaRPr>
          </a:p>
          <a:p>
            <a:endParaRPr lang="en-US" sz="2400" dirty="0" smtClean="0">
              <a:solidFill>
                <a:schemeClr val="accent2">
                  <a:lumMod val="40000"/>
                  <a:lumOff val="60000"/>
                </a:schemeClr>
              </a:solidFill>
              <a:latin typeface="Comic Sans MS" pitchFamily="66" charset="0"/>
            </a:endParaRPr>
          </a:p>
        </p:txBody>
      </p:sp>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168081"/>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27531"/>
    </mc:Choice>
    <mc:Fallback>
      <p:transition spd="slow" advTm="275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barn(inVertical)">
                                      <p:cBhvr>
                                        <p:cTn id="12" dur="5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651">
                                            <p:txEl>
                                              <p:pRg st="0" end="0"/>
                                            </p:txEl>
                                          </p:spTgt>
                                        </p:tgtEl>
                                        <p:attrNameLst>
                                          <p:attrName>style.visibility</p:attrName>
                                        </p:attrNameLst>
                                      </p:cBhvr>
                                      <p:to>
                                        <p:strVal val="visible"/>
                                      </p:to>
                                    </p:set>
                                    <p:animEffect transition="in" filter="barn(inVertical)">
                                      <p:cBhvr>
                                        <p:cTn id="17" dur="500"/>
                                        <p:tgtEl>
                                          <p:spTgt spid="2765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651">
                                            <p:txEl>
                                              <p:pRg st="2" end="2"/>
                                            </p:txEl>
                                          </p:spTgt>
                                        </p:tgtEl>
                                        <p:attrNameLst>
                                          <p:attrName>style.visibility</p:attrName>
                                        </p:attrNameLst>
                                      </p:cBhvr>
                                      <p:to>
                                        <p:strVal val="visible"/>
                                      </p:to>
                                    </p:set>
                                    <p:animEffect transition="in" filter="barn(inVertical)">
                                      <p:cBhvr>
                                        <p:cTn id="22" dur="500"/>
                                        <p:tgtEl>
                                          <p:spTgt spid="2765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barn(inVertical)">
                                      <p:cBhvr>
                                        <p:cTn id="27" dur="500"/>
                                        <p:tgtEl>
                                          <p:spTgt spid="276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7651">
                                            <p:txEl>
                                              <p:pRg st="6" end="6"/>
                                            </p:txEl>
                                          </p:spTgt>
                                        </p:tgtEl>
                                        <p:attrNameLst>
                                          <p:attrName>style.visibility</p:attrName>
                                        </p:attrNameLst>
                                      </p:cBhvr>
                                      <p:to>
                                        <p:strVal val="visible"/>
                                      </p:to>
                                    </p:set>
                                    <p:animEffect transition="in" filter="barn(inVertical)">
                                      <p:cBhvr>
                                        <p:cTn id="32" dur="500"/>
                                        <p:tgtEl>
                                          <p:spTgt spid="276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3"/>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24680" fill="hold"/>
                                        <p:tgtEl>
                                          <p:spTgt spid="3"/>
                                        </p:tgtEl>
                                      </p:cBhvr>
                                    </p:cmd>
                                  </p:childTnLst>
                                </p:cTn>
                              </p:par>
                            </p:childTnLst>
                          </p:cTn>
                        </p:par>
                      </p:childTnLst>
                    </p:cTn>
                  </p:par>
                </p:childTnLst>
              </p:cTn>
              <p:nextCondLst>
                <p:cond evt="onClick" delay="0">
                  <p:tgtEl>
                    <p:spTgt spid="3"/>
                  </p:tgtEl>
                </p:cond>
              </p:nextCondLst>
            </p:seq>
            <p:audio>
              <p:cMediaNode vol="80000">
                <p:cTn id="38" fill="hold" display="0">
                  <p:stCondLst>
                    <p:cond delay="indefinite"/>
                  </p:stCondLst>
                  <p:endCondLst>
                    <p:cond evt="onStopAudio" delay="0">
                      <p:tgtEl>
                        <p:sldTgt/>
                      </p:tgtEl>
                    </p:cond>
                  </p:endCondLst>
                </p:cTn>
                <p:tgtEl>
                  <p:spTgt spid="3"/>
                </p:tgtEl>
              </p:cMediaNode>
            </p:audio>
          </p:childTnLst>
        </p:cTn>
      </p:par>
    </p:tnLst>
    <p:bldLst>
      <p:bldP spid="2" grpId="0"/>
      <p:bldP spid="27651" grpId="0" build="p"/>
    </p:bldLst>
  </p:timing>
  <p:extLst>
    <p:ext uri="{E180D4A7-C9FB-4DFB-919C-405C955672EB}">
      <p14:showEvtLst xmlns:p14="http://schemas.microsoft.com/office/powerpoint/2010/main">
        <p14:playEvt time="2087" objId="3"/>
        <p14:triggerEvt type="onClick" time="2087" objId="3"/>
        <p14:stopEvt time="26949" objId="3"/>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pPr algn="ctr">
              <a:defRPr/>
            </a:pPr>
            <a:r>
              <a:rPr lang="en-US" dirty="0" smtClean="0">
                <a:solidFill>
                  <a:schemeClr val="accent2">
                    <a:lumMod val="40000"/>
                    <a:lumOff val="60000"/>
                  </a:schemeClr>
                </a:solidFill>
                <a:latin typeface="Comic Sans MS" pitchFamily="66" charset="0"/>
              </a:rPr>
              <a:t>Our Move Towards </a:t>
            </a:r>
            <a:br>
              <a:rPr lang="en-US" dirty="0" smtClean="0">
                <a:solidFill>
                  <a:schemeClr val="accent2">
                    <a:lumMod val="40000"/>
                    <a:lumOff val="60000"/>
                  </a:schemeClr>
                </a:solidFill>
                <a:latin typeface="Comic Sans MS" pitchFamily="66" charset="0"/>
              </a:rPr>
            </a:br>
            <a:r>
              <a:rPr lang="en-US" dirty="0" smtClean="0">
                <a:solidFill>
                  <a:schemeClr val="accent2">
                    <a:lumMod val="40000"/>
                    <a:lumOff val="60000"/>
                  </a:schemeClr>
                </a:solidFill>
                <a:latin typeface="Comic Sans MS" pitchFamily="66" charset="0"/>
              </a:rPr>
              <a:t>Positive Social Change</a:t>
            </a:r>
            <a:endParaRPr lang="en-US" dirty="0">
              <a:solidFill>
                <a:schemeClr val="accent2">
                  <a:lumMod val="40000"/>
                  <a:lumOff val="60000"/>
                </a:schemeClr>
              </a:solidFill>
              <a:latin typeface="Comic Sans MS" pitchFamily="66" charset="0"/>
            </a:endParaRPr>
          </a:p>
        </p:txBody>
      </p:sp>
      <p:sp>
        <p:nvSpPr>
          <p:cNvPr id="28675" name="Content Placeholder 2"/>
          <p:cNvSpPr>
            <a:spLocks noGrp="1"/>
          </p:cNvSpPr>
          <p:nvPr>
            <p:ph sz="quarter" idx="13"/>
          </p:nvPr>
        </p:nvSpPr>
        <p:spPr>
          <a:xfrm>
            <a:off x="457200" y="1524000"/>
            <a:ext cx="4038600" cy="4525963"/>
          </a:xfrm>
        </p:spPr>
        <p:txBody>
          <a:bodyPr>
            <a:normAutofit/>
          </a:bodyPr>
          <a:lstStyle/>
          <a:p>
            <a:r>
              <a:rPr lang="en-US" sz="2800" dirty="0" smtClean="0">
                <a:solidFill>
                  <a:schemeClr val="accent2">
                    <a:lumMod val="40000"/>
                    <a:lumOff val="60000"/>
                  </a:schemeClr>
                </a:solidFill>
                <a:latin typeface="Comic Sans MS" pitchFamily="66" charset="0"/>
              </a:rPr>
              <a:t>Representatives from school clusters for key change agents</a:t>
            </a:r>
          </a:p>
          <a:p>
            <a:pPr lvl="1"/>
            <a:r>
              <a:rPr lang="en-US" sz="2000" dirty="0" smtClean="0">
                <a:solidFill>
                  <a:schemeClr val="accent2">
                    <a:lumMod val="40000"/>
                    <a:lumOff val="60000"/>
                  </a:schemeClr>
                </a:solidFill>
                <a:latin typeface="Comic Sans MS" pitchFamily="66" charset="0"/>
              </a:rPr>
              <a:t>Recognize need for change</a:t>
            </a:r>
          </a:p>
          <a:p>
            <a:pPr lvl="1"/>
            <a:r>
              <a:rPr lang="en-US" sz="2000" dirty="0" smtClean="0">
                <a:solidFill>
                  <a:schemeClr val="accent2">
                    <a:lumMod val="40000"/>
                    <a:lumOff val="60000"/>
                  </a:schemeClr>
                </a:solidFill>
                <a:latin typeface="Comic Sans MS" pitchFamily="66" charset="0"/>
              </a:rPr>
              <a:t>Collaboration and Communication</a:t>
            </a:r>
          </a:p>
          <a:p>
            <a:endParaRPr lang="en-US" sz="2800" dirty="0" smtClean="0">
              <a:solidFill>
                <a:schemeClr val="accent2">
                  <a:lumMod val="40000"/>
                  <a:lumOff val="60000"/>
                </a:schemeClr>
              </a:solidFill>
              <a:latin typeface="Comic Sans MS" pitchFamily="66" charset="0"/>
            </a:endParaRPr>
          </a:p>
          <a:p>
            <a:r>
              <a:rPr lang="en-US" sz="2800" dirty="0" smtClean="0">
                <a:solidFill>
                  <a:schemeClr val="accent2">
                    <a:lumMod val="40000"/>
                    <a:lumOff val="60000"/>
                  </a:schemeClr>
                </a:solidFill>
                <a:latin typeface="Comic Sans MS" pitchFamily="66" charset="0"/>
              </a:rPr>
              <a:t>Moodle has already met the critical mass</a:t>
            </a:r>
          </a:p>
        </p:txBody>
      </p:sp>
      <p:pic>
        <p:nvPicPr>
          <p:cNvPr id="28676" name="Content Placeholder 4" descr="CCS.jpg">
            <a:hlinkClick r:id="rId6"/>
          </p:cNvPr>
          <p:cNvPicPr>
            <a:picLocks noGrp="1" noChangeAspect="1"/>
          </p:cNvPicPr>
          <p:nvPr>
            <p:ph sz="quarter" idx="14"/>
          </p:nvPr>
        </p:nvPicPr>
        <p:blipFill>
          <a:blip r:embed="rId7">
            <a:extLst>
              <a:ext uri="{28A0092B-C50C-407E-A947-70E740481C1C}">
                <a14:useLocalDpi xmlns:a14="http://schemas.microsoft.com/office/drawing/2010/main" val="0"/>
              </a:ext>
            </a:extLst>
          </a:blip>
          <a:srcRect/>
          <a:stretch>
            <a:fillRect/>
          </a:stretch>
        </p:blipFill>
        <p:spPr>
          <a:xfrm>
            <a:off x="4724400" y="1524000"/>
            <a:ext cx="3876675" cy="3824288"/>
          </a:xfrm>
          <a:effectLst>
            <a:glow rad="228600">
              <a:schemeClr val="accent5">
                <a:satMod val="175000"/>
                <a:alpha val="40000"/>
              </a:schemeClr>
            </a:glow>
          </a:effec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180438"/>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54096"/>
    </mc:Choice>
    <mc:Fallback>
      <p:transition spd="slow" advTm="5409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wipe(down)">
                                      <p:cBhvr>
                                        <p:cTn id="12" dur="500"/>
                                        <p:tgtEl>
                                          <p:spTgt spid="286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675">
                                            <p:txEl>
                                              <p:pRg st="0" end="0"/>
                                            </p:txEl>
                                          </p:spTgt>
                                        </p:tgtEl>
                                        <p:attrNameLst>
                                          <p:attrName>style.visibility</p:attrName>
                                        </p:attrNameLst>
                                      </p:cBhvr>
                                      <p:to>
                                        <p:strVal val="visible"/>
                                      </p:to>
                                    </p:set>
                                    <p:animEffect transition="in" filter="wipe(down)">
                                      <p:cBhvr>
                                        <p:cTn id="17" dur="500"/>
                                        <p:tgtEl>
                                          <p:spTgt spid="28675">
                                            <p:txEl>
                                              <p:pRg st="0" end="0"/>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8675">
                                            <p:txEl>
                                              <p:pRg st="1" end="1"/>
                                            </p:txEl>
                                          </p:spTgt>
                                        </p:tgtEl>
                                        <p:attrNameLst>
                                          <p:attrName>style.visibility</p:attrName>
                                        </p:attrNameLst>
                                      </p:cBhvr>
                                      <p:to>
                                        <p:strVal val="visible"/>
                                      </p:to>
                                    </p:set>
                                    <p:animEffect transition="in" filter="wipe(down)">
                                      <p:cBhvr>
                                        <p:cTn id="20" dur="500"/>
                                        <p:tgtEl>
                                          <p:spTgt spid="28675">
                                            <p:txEl>
                                              <p:pRg st="1" end="1"/>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8675">
                                            <p:txEl>
                                              <p:pRg st="2" end="2"/>
                                            </p:txEl>
                                          </p:spTgt>
                                        </p:tgtEl>
                                        <p:attrNameLst>
                                          <p:attrName>style.visibility</p:attrName>
                                        </p:attrNameLst>
                                      </p:cBhvr>
                                      <p:to>
                                        <p:strVal val="visible"/>
                                      </p:to>
                                    </p:set>
                                    <p:animEffect transition="in" filter="wipe(down)">
                                      <p:cBhvr>
                                        <p:cTn id="23" dur="500"/>
                                        <p:tgtEl>
                                          <p:spTgt spid="2867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8675">
                                            <p:txEl>
                                              <p:pRg st="4" end="4"/>
                                            </p:txEl>
                                          </p:spTgt>
                                        </p:tgtEl>
                                        <p:attrNameLst>
                                          <p:attrName>style.visibility</p:attrName>
                                        </p:attrNameLst>
                                      </p:cBhvr>
                                      <p:to>
                                        <p:strVal val="visible"/>
                                      </p:to>
                                    </p:set>
                                    <p:animEffect transition="in" filter="wipe(down)">
                                      <p:cBhvr>
                                        <p:cTn id="28" dur="5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3"/>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51970" fill="hold"/>
                                        <p:tgtEl>
                                          <p:spTgt spid="3"/>
                                        </p:tgtEl>
                                      </p:cBhvr>
                                    </p:cmd>
                                  </p:childTnLst>
                                </p:cTn>
                              </p:par>
                            </p:childTnLst>
                          </p:cTn>
                        </p:par>
                      </p:childTnLst>
                    </p:cTn>
                  </p:par>
                </p:childTnLst>
              </p:cTn>
              <p:nextCondLst>
                <p:cond evt="onClick" delay="0">
                  <p:tgtEl>
                    <p:spTgt spid="3"/>
                  </p:tgtEl>
                </p:cond>
              </p:nextCondLst>
            </p:seq>
            <p:audio>
              <p:cMediaNode vol="80000">
                <p:cTn id="34" fill="hold" display="0">
                  <p:stCondLst>
                    <p:cond delay="indefinite"/>
                  </p:stCondLst>
                  <p:endCondLst>
                    <p:cond evt="onStopAudio" delay="0">
                      <p:tgtEl>
                        <p:sldTgt/>
                      </p:tgtEl>
                    </p:cond>
                  </p:endCondLst>
                </p:cTn>
                <p:tgtEl>
                  <p:spTgt spid="3"/>
                </p:tgtEl>
              </p:cMediaNode>
            </p:audio>
          </p:childTnLst>
        </p:cTn>
      </p:par>
    </p:tnLst>
    <p:bldLst>
      <p:bldP spid="2" grpId="0"/>
      <p:bldP spid="28675" grpId="0" build="p"/>
    </p:bldLst>
  </p:timing>
  <p:extLst>
    <p:ext uri="{E180D4A7-C9FB-4DFB-919C-405C955672EB}">
      <p14:showEvtLst xmlns:p14="http://schemas.microsoft.com/office/powerpoint/2010/main">
        <p14:playEvt time="1315" objId="3"/>
        <p14:triggerEvt type="onClick" time="1315" objId="3"/>
        <p14:stopEvt time="53728" objId="3"/>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noAutofit/>
          </a:bodyPr>
          <a:lstStyle/>
          <a:p>
            <a:pPr algn="ctr">
              <a:defRPr/>
            </a:pPr>
            <a:r>
              <a:rPr lang="en-US" sz="4000" dirty="0" smtClean="0">
                <a:solidFill>
                  <a:schemeClr val="accent2">
                    <a:lumMod val="40000"/>
                    <a:lumOff val="60000"/>
                  </a:schemeClr>
                </a:solidFill>
                <a:latin typeface="Comic Sans MS" pitchFamily="66" charset="0"/>
              </a:rPr>
              <a:t>How will </a:t>
            </a:r>
            <a:r>
              <a:rPr lang="en-US" sz="4000" dirty="0" err="1" smtClean="0">
                <a:solidFill>
                  <a:schemeClr val="accent2">
                    <a:lumMod val="40000"/>
                    <a:lumOff val="60000"/>
                  </a:schemeClr>
                </a:solidFill>
                <a:latin typeface="Comic Sans MS" pitchFamily="66" charset="0"/>
              </a:rPr>
              <a:t>Moodle</a:t>
            </a:r>
            <a:r>
              <a:rPr lang="en-US" sz="4000" dirty="0" smtClean="0">
                <a:solidFill>
                  <a:schemeClr val="accent2">
                    <a:lumMod val="40000"/>
                    <a:lumOff val="60000"/>
                  </a:schemeClr>
                </a:solidFill>
                <a:latin typeface="Comic Sans MS" pitchFamily="66" charset="0"/>
              </a:rPr>
              <a:t> improve Carroll County Schools?</a:t>
            </a:r>
            <a:endParaRPr lang="en-US" sz="4000" dirty="0">
              <a:solidFill>
                <a:schemeClr val="accent2">
                  <a:lumMod val="40000"/>
                  <a:lumOff val="60000"/>
                </a:schemeClr>
              </a:solidFill>
              <a:latin typeface="Comic Sans MS" pitchFamily="66" charset="0"/>
            </a:endParaRPr>
          </a:p>
        </p:txBody>
      </p:sp>
      <p:pic>
        <p:nvPicPr>
          <p:cNvPr id="29699" name="Content Placeholder 4" descr="GoogleMoodle.jpg"/>
          <p:cNvPicPr>
            <a:picLocks noGrp="1" noChangeAspect="1"/>
          </p:cNvPicPr>
          <p:nvPr>
            <p:ph sz="quarter" idx="13"/>
          </p:nvPr>
        </p:nvPicPr>
        <p:blipFill>
          <a:blip r:embed="rId6">
            <a:extLst>
              <a:ext uri="{28A0092B-C50C-407E-A947-70E740481C1C}">
                <a14:useLocalDpi xmlns:a14="http://schemas.microsoft.com/office/drawing/2010/main" val="0"/>
              </a:ext>
            </a:extLst>
          </a:blip>
          <a:srcRect/>
          <a:stretch>
            <a:fillRect/>
          </a:stretch>
        </p:blipFill>
        <p:spPr>
          <a:xfrm>
            <a:off x="533400" y="2057400"/>
            <a:ext cx="4030663" cy="3805238"/>
          </a:xfrm>
          <a:effectLst>
            <a:softEdge rad="63500"/>
          </a:effectLst>
        </p:spPr>
      </p:pic>
      <p:sp>
        <p:nvSpPr>
          <p:cNvPr id="29700" name="Content Placeholder 3"/>
          <p:cNvSpPr>
            <a:spLocks noGrp="1"/>
          </p:cNvSpPr>
          <p:nvPr>
            <p:ph sz="quarter" idx="14"/>
          </p:nvPr>
        </p:nvSpPr>
        <p:spPr>
          <a:xfrm>
            <a:off x="4724400" y="1905000"/>
            <a:ext cx="4038600" cy="5211763"/>
          </a:xfrm>
        </p:spPr>
        <p:txBody>
          <a:bodyPr>
            <a:normAutofit/>
          </a:bodyPr>
          <a:lstStyle/>
          <a:p>
            <a:r>
              <a:rPr lang="en-US" sz="2800" dirty="0" smtClean="0">
                <a:solidFill>
                  <a:schemeClr val="accent2">
                    <a:lumMod val="40000"/>
                    <a:lumOff val="60000"/>
                  </a:schemeClr>
                </a:solidFill>
                <a:latin typeface="Comic Sans MS" pitchFamily="66" charset="0"/>
              </a:rPr>
              <a:t>Professional Development</a:t>
            </a:r>
          </a:p>
          <a:p>
            <a:pPr lvl="1"/>
            <a:r>
              <a:rPr lang="en-US" sz="2000" dirty="0" smtClean="0">
                <a:solidFill>
                  <a:schemeClr val="accent2">
                    <a:lumMod val="40000"/>
                    <a:lumOff val="60000"/>
                  </a:schemeClr>
                </a:solidFill>
                <a:latin typeface="Comic Sans MS" pitchFamily="66" charset="0"/>
              </a:rPr>
              <a:t>Offer face-to-face </a:t>
            </a:r>
            <a:r>
              <a:rPr lang="en-US" sz="2000" u="sng" dirty="0" smtClean="0">
                <a:solidFill>
                  <a:schemeClr val="accent2">
                    <a:lumMod val="40000"/>
                    <a:lumOff val="60000"/>
                  </a:schemeClr>
                </a:solidFill>
                <a:latin typeface="Comic Sans MS" pitchFamily="66" charset="0"/>
              </a:rPr>
              <a:t>and</a:t>
            </a:r>
            <a:r>
              <a:rPr lang="en-US" sz="2000" dirty="0" smtClean="0">
                <a:solidFill>
                  <a:schemeClr val="accent2">
                    <a:lumMod val="40000"/>
                    <a:lumOff val="60000"/>
                  </a:schemeClr>
                </a:solidFill>
                <a:latin typeface="Comic Sans MS" pitchFamily="66" charset="0"/>
              </a:rPr>
              <a:t> online mediate instruction</a:t>
            </a:r>
          </a:p>
          <a:p>
            <a:pPr lvl="1"/>
            <a:endParaRPr lang="en-US" sz="2000" dirty="0" smtClean="0">
              <a:solidFill>
                <a:schemeClr val="accent2">
                  <a:lumMod val="40000"/>
                  <a:lumOff val="60000"/>
                </a:schemeClr>
              </a:solidFill>
              <a:latin typeface="Comic Sans MS" pitchFamily="66" charset="0"/>
            </a:endParaRPr>
          </a:p>
          <a:p>
            <a:pPr lvl="1"/>
            <a:r>
              <a:rPr lang="en-US" sz="2000" dirty="0" smtClean="0">
                <a:solidFill>
                  <a:schemeClr val="accent2">
                    <a:lumMod val="40000"/>
                    <a:lumOff val="60000"/>
                  </a:schemeClr>
                </a:solidFill>
                <a:latin typeface="Comic Sans MS" pitchFamily="66" charset="0"/>
              </a:rPr>
              <a:t>Redefine and restructure views of Moodle</a:t>
            </a:r>
          </a:p>
          <a:p>
            <a:pPr lvl="1"/>
            <a:r>
              <a:rPr lang="en-US" sz="2000" dirty="0" smtClean="0">
                <a:solidFill>
                  <a:schemeClr val="accent2">
                    <a:lumMod val="40000"/>
                    <a:lumOff val="60000"/>
                  </a:schemeClr>
                </a:solidFill>
                <a:latin typeface="Comic Sans MS" pitchFamily="66" charset="0"/>
              </a:rPr>
              <a:t>Clarify adopters’ ideas of Moodle</a:t>
            </a:r>
          </a:p>
          <a:p>
            <a:pPr lvl="1"/>
            <a:r>
              <a:rPr lang="en-US" sz="2000" dirty="0" smtClean="0">
                <a:solidFill>
                  <a:schemeClr val="accent2">
                    <a:lumMod val="40000"/>
                    <a:lumOff val="60000"/>
                  </a:schemeClr>
                </a:solidFill>
                <a:latin typeface="Comic Sans MS" pitchFamily="66" charset="0"/>
              </a:rPr>
              <a:t>Rationalize use in classrooms</a:t>
            </a:r>
          </a:p>
          <a:p>
            <a:endParaRPr lang="en-US" sz="2800" dirty="0" smtClean="0">
              <a:latin typeface="Comic Sans MS" pitchFamily="66" charset="0"/>
            </a:endParaRPr>
          </a:p>
        </p:txBody>
      </p:sp>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168081"/>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7989"/>
    </mc:Choice>
    <mc:Fallback>
      <p:transition spd="slow" advTm="4798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circle(in)">
                                      <p:cBhvr>
                                        <p:cTn id="12" dur="2000"/>
                                        <p:tgtEl>
                                          <p:spTgt spid="2969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9700">
                                            <p:txEl>
                                              <p:pRg st="0" end="0"/>
                                            </p:txEl>
                                          </p:spTgt>
                                        </p:tgtEl>
                                        <p:attrNameLst>
                                          <p:attrName>style.visibility</p:attrName>
                                        </p:attrNameLst>
                                      </p:cBhvr>
                                      <p:to>
                                        <p:strVal val="visible"/>
                                      </p:to>
                                    </p:set>
                                    <p:animEffect transition="in" filter="circle(in)">
                                      <p:cBhvr>
                                        <p:cTn id="17" dur="2000"/>
                                        <p:tgtEl>
                                          <p:spTgt spid="29700">
                                            <p:txEl>
                                              <p:pRg st="0" end="0"/>
                                            </p:txEl>
                                          </p:spTgt>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29700">
                                            <p:txEl>
                                              <p:pRg st="1" end="1"/>
                                            </p:txEl>
                                          </p:spTgt>
                                        </p:tgtEl>
                                        <p:attrNameLst>
                                          <p:attrName>style.visibility</p:attrName>
                                        </p:attrNameLst>
                                      </p:cBhvr>
                                      <p:to>
                                        <p:strVal val="visible"/>
                                      </p:to>
                                    </p:set>
                                    <p:animEffect transition="in" filter="circle(in)">
                                      <p:cBhvr>
                                        <p:cTn id="20" dur="2000"/>
                                        <p:tgtEl>
                                          <p:spTgt spid="29700">
                                            <p:txEl>
                                              <p:pRg st="1" end="1"/>
                                            </p:txEl>
                                          </p:spTgt>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29700">
                                            <p:txEl>
                                              <p:pRg st="3" end="3"/>
                                            </p:txEl>
                                          </p:spTgt>
                                        </p:tgtEl>
                                        <p:attrNameLst>
                                          <p:attrName>style.visibility</p:attrName>
                                        </p:attrNameLst>
                                      </p:cBhvr>
                                      <p:to>
                                        <p:strVal val="visible"/>
                                      </p:to>
                                    </p:set>
                                    <p:animEffect transition="in" filter="circle(in)">
                                      <p:cBhvr>
                                        <p:cTn id="23" dur="2000"/>
                                        <p:tgtEl>
                                          <p:spTgt spid="29700">
                                            <p:txEl>
                                              <p:pRg st="3" end="3"/>
                                            </p:txEl>
                                          </p:spTgt>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9700">
                                            <p:txEl>
                                              <p:pRg st="4" end="4"/>
                                            </p:txEl>
                                          </p:spTgt>
                                        </p:tgtEl>
                                        <p:attrNameLst>
                                          <p:attrName>style.visibility</p:attrName>
                                        </p:attrNameLst>
                                      </p:cBhvr>
                                      <p:to>
                                        <p:strVal val="visible"/>
                                      </p:to>
                                    </p:set>
                                    <p:animEffect transition="in" filter="circle(in)">
                                      <p:cBhvr>
                                        <p:cTn id="26" dur="2000"/>
                                        <p:tgtEl>
                                          <p:spTgt spid="29700">
                                            <p:txEl>
                                              <p:pRg st="4" end="4"/>
                                            </p:txEl>
                                          </p:spTgt>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9700">
                                            <p:txEl>
                                              <p:pRg st="5" end="5"/>
                                            </p:txEl>
                                          </p:spTgt>
                                        </p:tgtEl>
                                        <p:attrNameLst>
                                          <p:attrName>style.visibility</p:attrName>
                                        </p:attrNameLst>
                                      </p:cBhvr>
                                      <p:to>
                                        <p:strVal val="visible"/>
                                      </p:to>
                                    </p:set>
                                    <p:animEffect transition="in" filter="circle(in)">
                                      <p:cBhvr>
                                        <p:cTn id="29" dur="2000"/>
                                        <p:tgtEl>
                                          <p:spTgt spid="297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3"/>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46150" fill="hold"/>
                                        <p:tgtEl>
                                          <p:spTgt spid="3"/>
                                        </p:tgtEl>
                                      </p:cBhvr>
                                    </p:cmd>
                                  </p:childTnLst>
                                </p:cTn>
                              </p:par>
                            </p:childTnLst>
                          </p:cTn>
                        </p:par>
                      </p:childTnLst>
                    </p:cTn>
                  </p:par>
                </p:childTnLst>
              </p:cTn>
              <p:nextCondLst>
                <p:cond evt="onClick" delay="0">
                  <p:tgtEl>
                    <p:spTgt spid="3"/>
                  </p:tgtEl>
                </p:cond>
              </p:nextCondLst>
            </p:seq>
            <p:audio>
              <p:cMediaNode vol="80000">
                <p:cTn id="35" fill="hold" display="0">
                  <p:stCondLst>
                    <p:cond delay="indefinite"/>
                  </p:stCondLst>
                  <p:endCondLst>
                    <p:cond evt="onStopAudio" delay="0">
                      <p:tgtEl>
                        <p:sldTgt/>
                      </p:tgtEl>
                    </p:cond>
                  </p:endCondLst>
                </p:cTn>
                <p:tgtEl>
                  <p:spTgt spid="3"/>
                </p:tgtEl>
              </p:cMediaNode>
            </p:audio>
          </p:childTnLst>
        </p:cTn>
      </p:par>
    </p:tnLst>
    <p:bldLst>
      <p:bldP spid="2" grpId="0"/>
      <p:bldP spid="29700" grpId="0" build="p"/>
    </p:bldLst>
  </p:timing>
  <p:extLst>
    <p:ext uri="{E180D4A7-C9FB-4DFB-919C-405C955672EB}">
      <p14:showEvtLst xmlns:p14="http://schemas.microsoft.com/office/powerpoint/2010/main">
        <p14:playEvt time="1189" objId="3"/>
        <p14:triggerEvt type="onClick" time="1189" objId="3"/>
        <p14:stopEvt time="47483" objId="3"/>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Content Placeholder 3" descr="super moodle.jpg"/>
          <p:cNvPicPr>
            <a:picLocks noGrp="1" noChangeAspect="1"/>
          </p:cNvPicPr>
          <p:nvPr>
            <p:ph idx="1"/>
          </p:nvPr>
        </p:nvPicPr>
        <p:blipFill>
          <a:blip r:embed="rId6">
            <a:extLst>
              <a:ext uri="{28A0092B-C50C-407E-A947-70E740481C1C}">
                <a14:useLocalDpi xmlns:a14="http://schemas.microsoft.com/office/drawing/2010/main" val="0"/>
              </a:ext>
            </a:extLst>
          </a:blip>
          <a:srcRect/>
          <a:stretch>
            <a:fillRect/>
          </a:stretch>
        </p:blipFill>
        <p:spPr>
          <a:xfrm>
            <a:off x="304800" y="838200"/>
            <a:ext cx="8534400" cy="4343400"/>
          </a:xfrm>
          <a:effectLst>
            <a:softEdge rad="127000"/>
          </a:effectLst>
        </p:spPr>
      </p:pic>
      <p:pic>
        <p:nvPicPr>
          <p:cNvPr id="4"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0814"/>
    </mc:Choice>
    <mc:Fallback>
      <p:transition spd="slow" advTm="4081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8360"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096" objId="4"/>
        <p14:triggerEvt type="onClick" time="1096" objId="4"/>
        <p14:stopEvt time="39588" objId="4"/>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pPr marL="54864" indent="0" algn="ctr" eaLnBrk="1" fontAlgn="auto" hangingPunct="1">
              <a:spcAft>
                <a:spcPts val="0"/>
              </a:spcAft>
              <a:defRPr/>
            </a:pPr>
            <a:r>
              <a:rPr lang="en-US" dirty="0" smtClean="0">
                <a:solidFill>
                  <a:schemeClr val="tx2">
                    <a:tint val="100000"/>
                    <a:shade val="90000"/>
                    <a:satMod val="250000"/>
                    <a:alpha val="100000"/>
                  </a:schemeClr>
                </a:solidFill>
                <a:latin typeface="Comic Sans MS" pitchFamily="66" charset="0"/>
              </a:rPr>
              <a:t>References</a:t>
            </a:r>
            <a:endParaRPr lang="en-US" dirty="0">
              <a:solidFill>
                <a:schemeClr val="tx2">
                  <a:tint val="100000"/>
                  <a:shade val="90000"/>
                  <a:satMod val="250000"/>
                  <a:alpha val="100000"/>
                </a:schemeClr>
              </a:solidFill>
              <a:latin typeface="Comic Sans MS" pitchFamily="66" charset="0"/>
            </a:endParaRPr>
          </a:p>
        </p:txBody>
      </p:sp>
      <p:sp>
        <p:nvSpPr>
          <p:cNvPr id="3" name="Content Placeholder 2"/>
          <p:cNvSpPr>
            <a:spLocks noGrp="1"/>
          </p:cNvSpPr>
          <p:nvPr>
            <p:ph idx="1"/>
          </p:nvPr>
        </p:nvSpPr>
        <p:spPr>
          <a:xfrm>
            <a:off x="152400" y="609600"/>
            <a:ext cx="8686800" cy="5257800"/>
          </a:xfrm>
        </p:spPr>
        <p:txBody>
          <a:bodyPr>
            <a:normAutofit fontScale="92500" lnSpcReduction="10000"/>
          </a:bodyPr>
          <a:lstStyle/>
          <a:p>
            <a:pPr eaLnBrk="1" fontAlgn="auto" hangingPunct="1">
              <a:spcBef>
                <a:spcPts val="0"/>
              </a:spcBef>
              <a:spcAft>
                <a:spcPts val="0"/>
              </a:spcAft>
              <a:buFont typeface="Wingdings 2"/>
              <a:buNone/>
              <a:defRPr/>
            </a:pPr>
            <a:r>
              <a:rPr lang="en-US" dirty="0" smtClean="0"/>
              <a:t>Davis, B., </a:t>
            </a:r>
            <a:r>
              <a:rPr lang="en-US" dirty="0" err="1" smtClean="0"/>
              <a:t>Carmean</a:t>
            </a:r>
            <a:r>
              <a:rPr lang="en-US" dirty="0" smtClean="0"/>
              <a:t>, C., &amp; Wagner, E. (2009). </a:t>
            </a:r>
            <a:r>
              <a:rPr lang="en-US" dirty="0" err="1" smtClean="0"/>
              <a:t>Moodle</a:t>
            </a:r>
            <a:r>
              <a:rPr lang="en-US" dirty="0" smtClean="0"/>
              <a:t> moves to the front of the LMS adoption pack. Retrieved from </a:t>
            </a:r>
            <a:r>
              <a:rPr lang="en-US" dirty="0" smtClean="0">
                <a:hlinkClick r:id="rId2"/>
              </a:rPr>
              <a:t>http://www.learningsolutionsmag.com/articles/111/</a:t>
            </a:r>
            <a:r>
              <a:rPr lang="en-US" dirty="0" smtClean="0"/>
              <a:t> </a:t>
            </a:r>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err="1" smtClean="0"/>
              <a:t>Dodero</a:t>
            </a:r>
            <a:r>
              <a:rPr lang="en-US" dirty="0" smtClean="0"/>
              <a:t>, G., </a:t>
            </a:r>
            <a:r>
              <a:rPr lang="en-US" dirty="0" err="1" smtClean="0"/>
              <a:t>Ratcheva</a:t>
            </a:r>
            <a:r>
              <a:rPr lang="en-US" dirty="0" smtClean="0"/>
              <a:t>, D., </a:t>
            </a:r>
            <a:r>
              <a:rPr lang="en-US" dirty="0" err="1" smtClean="0"/>
              <a:t>Stefanova</a:t>
            </a:r>
            <a:r>
              <a:rPr lang="en-US" dirty="0" smtClean="0"/>
              <a:t>, E., </a:t>
            </a:r>
            <a:r>
              <a:rPr lang="en-US" dirty="0" err="1" smtClean="0"/>
              <a:t>Miranowicz</a:t>
            </a:r>
            <a:r>
              <a:rPr lang="en-US" dirty="0" smtClean="0"/>
              <a:t>, M., </a:t>
            </a:r>
            <a:r>
              <a:rPr lang="en-US" dirty="0" err="1" smtClean="0"/>
              <a:t>Vertan</a:t>
            </a:r>
            <a:r>
              <a:rPr lang="en-US" dirty="0" smtClean="0"/>
              <a:t>, C., &amp; </a:t>
            </a:r>
            <a:r>
              <a:rPr lang="en-US" dirty="0" err="1" smtClean="0"/>
              <a:t>Musankoviene</a:t>
            </a:r>
            <a:r>
              <a:rPr lang="en-US" dirty="0" smtClean="0"/>
              <a:t>, V. (2007) .The virtual training center: a support tool for teachers community. Retrieved from </a:t>
            </a:r>
            <a:r>
              <a:rPr lang="en-US" u="sng" dirty="0" smtClean="0">
                <a:hlinkClick r:id="rId3"/>
              </a:rPr>
              <a:t>http://hal.archives-ouvertes.fr/docs/00/19/00/62/PDF/349-362.pdf</a:t>
            </a:r>
            <a:r>
              <a:rPr lang="en-US" dirty="0" smtClean="0"/>
              <a:t> </a:t>
            </a:r>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err="1" smtClean="0"/>
              <a:t>Moodle</a:t>
            </a:r>
            <a:r>
              <a:rPr lang="en-US" dirty="0" smtClean="0"/>
              <a:t> (2011a). Philosophy. Retrieved from </a:t>
            </a:r>
            <a:r>
              <a:rPr lang="en-US" dirty="0" smtClean="0">
                <a:hlinkClick r:id="rId4"/>
              </a:rPr>
              <a:t>http://docs.moodle.org/20/en/Philosophy#Social_constructivism</a:t>
            </a:r>
            <a:endParaRPr lang="en-US" dirty="0" smtClean="0"/>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err="1" smtClean="0"/>
              <a:t>Moodle</a:t>
            </a:r>
            <a:r>
              <a:rPr lang="en-US" dirty="0" smtClean="0"/>
              <a:t> (2011b). </a:t>
            </a:r>
            <a:r>
              <a:rPr lang="en-US" dirty="0" err="1" smtClean="0"/>
              <a:t>Powerpoint</a:t>
            </a:r>
            <a:r>
              <a:rPr lang="en-US" dirty="0" smtClean="0"/>
              <a:t> </a:t>
            </a:r>
            <a:r>
              <a:rPr lang="en-US" dirty="0" err="1" smtClean="0"/>
              <a:t>moodle</a:t>
            </a:r>
            <a:r>
              <a:rPr lang="en-US" dirty="0" smtClean="0"/>
              <a:t> 1.9 presentation. Retrieved from  </a:t>
            </a:r>
            <a:r>
              <a:rPr lang="en-US" u="sng" dirty="0" smtClean="0">
                <a:hlinkClick r:id="rId5"/>
              </a:rPr>
              <a:t>http://download.moodle.org/download.php/docs/en/presentation_1.9_en.ppt</a:t>
            </a:r>
            <a:r>
              <a:rPr lang="en-US" dirty="0" smtClean="0"/>
              <a:t> </a:t>
            </a:r>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err="1" smtClean="0"/>
              <a:t>Moodle</a:t>
            </a:r>
            <a:r>
              <a:rPr lang="en-US" dirty="0" smtClean="0"/>
              <a:t> (2001c). </a:t>
            </a:r>
            <a:r>
              <a:rPr lang="en-US" dirty="0" err="1" smtClean="0"/>
              <a:t>Moodle</a:t>
            </a:r>
            <a:r>
              <a:rPr lang="en-US" dirty="0" smtClean="0"/>
              <a:t> statistics. Retrieved from </a:t>
            </a:r>
            <a:r>
              <a:rPr lang="en-US" dirty="0" smtClean="0">
                <a:hlinkClick r:id="rId6"/>
              </a:rPr>
              <a:t>http://moodle.org/stats/</a:t>
            </a:r>
            <a:r>
              <a:rPr lang="en-US" dirty="0" smtClean="0"/>
              <a:t> </a:t>
            </a:r>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smtClean="0"/>
              <a:t>Rogers, E. M. (2003). </a:t>
            </a:r>
            <a:r>
              <a:rPr lang="en-US" i="1" dirty="0" smtClean="0"/>
              <a:t>Diffusion of innovations</a:t>
            </a:r>
            <a:r>
              <a:rPr lang="en-US" dirty="0" smtClean="0"/>
              <a:t> (5th ed.). New York, NY: Free Press.</a:t>
            </a:r>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pitchFamily="18" charset="2"/>
              <a:buNone/>
              <a:defRPr/>
            </a:pPr>
            <a:r>
              <a:rPr lang="en-US" dirty="0" err="1" smtClean="0"/>
              <a:t>SchoolDesk</a:t>
            </a:r>
            <a:r>
              <a:rPr lang="en-US" dirty="0" smtClean="0"/>
              <a:t> (2009). Carroll county schools strategic foundations. Retrieved from </a:t>
            </a:r>
            <a:r>
              <a:rPr lang="en-US" u="sng" dirty="0" smtClean="0">
                <a:hlinkClick r:id="rId7"/>
              </a:rPr>
              <a:t>http://carrollcountyschools.com/Home/VisionMissionGoals/tabid/15453/Default.aspx</a:t>
            </a:r>
            <a:r>
              <a:rPr lang="en-US" dirty="0" smtClean="0"/>
              <a:t> </a:t>
            </a:r>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advTm="4287"/>
    </mc:Choice>
    <mc:Fallback>
      <p:transition spd="slow" advTm="4287"/>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4953000"/>
            <a:ext cx="4572000" cy="646331"/>
          </a:xfrm>
          <a:prstGeom prst="rect">
            <a:avLst/>
          </a:prstGeom>
        </p:spPr>
        <p:txBody>
          <a:bodyPr>
            <a:spAutoFit/>
          </a:bodyPr>
          <a:lstStyle/>
          <a:p>
            <a:r>
              <a:rPr lang="en-US" dirty="0" smtClean="0">
                <a:latin typeface="Comic Sans MS" pitchFamily="66" charset="0"/>
                <a:hlinkClick r:id="rId6"/>
              </a:rPr>
              <a:t>http://www.youtube.com/watch?v=14212zHjtUE&amp;feature=related</a:t>
            </a:r>
            <a:endParaRPr lang="en-US" dirty="0">
              <a:latin typeface="Comic Sans MS" pitchFamily="66" charset="0"/>
            </a:endParaRPr>
          </a:p>
        </p:txBody>
      </p:sp>
      <p:pic>
        <p:nvPicPr>
          <p:cNvPr id="3" name="14212zHjtUE?version=3&amp;hl=en_US"/>
          <p:cNvPicPr>
            <a:picLocks noRot="1" noChangeAspect="1"/>
          </p:cNvPicPr>
          <p:nvPr>
            <a:videoFile r:link="rId1"/>
          </p:nvPr>
        </p:nvPicPr>
        <p:blipFill>
          <a:blip r:embed="rId7"/>
          <a:stretch>
            <a:fillRect/>
          </a:stretch>
        </p:blipFill>
        <p:spPr>
          <a:xfrm>
            <a:off x="1338648" y="609600"/>
            <a:ext cx="5537200" cy="4152900"/>
          </a:xfrm>
          <a:prstGeom prst="rect">
            <a:avLst/>
          </a:prstGeom>
        </p:spPr>
      </p:pic>
      <p:pic>
        <p:nvPicPr>
          <p:cNvPr id="4"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172200"/>
            <a:ext cx="609600" cy="609600"/>
          </a:xfrm>
          <a:prstGeom prst="rect">
            <a:avLst/>
          </a:prstGeom>
        </p:spPr>
      </p:pic>
    </p:spTree>
    <p:extLst>
      <p:ext uri="{BB962C8B-B14F-4D97-AF65-F5344CB8AC3E}">
        <p14:creationId xmlns:p14="http://schemas.microsoft.com/office/powerpoint/2010/main" val="2733123321"/>
      </p:ext>
    </p:extLst>
  </p:cSld>
  <p:clrMapOvr>
    <a:masterClrMapping/>
  </p:clrMapOvr>
  <mc:AlternateContent xmlns:mc="http://schemas.openxmlformats.org/markup-compatibility/2006">
    <mc:Choice xmlns:p14="http://schemas.microsoft.com/office/powerpoint/2010/main" Requires="p14">
      <p:transition spd="slow" p14:dur="2000" advTm="19234"/>
    </mc:Choice>
    <mc:Fallback>
      <p:transition spd="slow" advTm="192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730"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0" objId="3"/>
        <p14:playEvt time="18255" objId="4"/>
        <p14:triggerEvt type="onClick" time="18255" objId="4"/>
        <p14:stopEvt time="19234" objId="3"/>
        <p14:stopEvt time="19234" objId="4"/>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algn="ctr" eaLnBrk="1" fontAlgn="auto" hangingPunct="1">
              <a:spcAft>
                <a:spcPts val="0"/>
              </a:spcAft>
              <a:defRPr/>
            </a:pPr>
            <a:r>
              <a:rPr lang="en-US" sz="6000" dirty="0" smtClean="0">
                <a:solidFill>
                  <a:schemeClr val="accent3"/>
                </a:solidFill>
                <a:latin typeface="Comic Sans MS" pitchFamily="66" charset="0"/>
              </a:rPr>
              <a:t>Research</a:t>
            </a:r>
            <a:endParaRPr lang="en-US" dirty="0">
              <a:solidFill>
                <a:schemeClr val="accent3"/>
              </a:solidFill>
              <a:latin typeface="Comic Sans MS" pitchFamily="66" charset="0"/>
            </a:endParaRPr>
          </a:p>
        </p:txBody>
      </p:sp>
      <p:sp>
        <p:nvSpPr>
          <p:cNvPr id="12291" name="Content Placeholder 7"/>
          <p:cNvSpPr>
            <a:spLocks noGrp="1"/>
          </p:cNvSpPr>
          <p:nvPr>
            <p:ph sz="quarter" idx="13"/>
          </p:nvPr>
        </p:nvSpPr>
        <p:spPr>
          <a:xfrm>
            <a:off x="381000" y="1828800"/>
            <a:ext cx="4038600" cy="4525963"/>
          </a:xfrm>
        </p:spPr>
        <p:txBody>
          <a:bodyPr>
            <a:normAutofit/>
          </a:bodyPr>
          <a:lstStyle/>
          <a:p>
            <a:pPr eaLnBrk="1" hangingPunct="1"/>
            <a:r>
              <a:rPr lang="en-US" sz="2400" dirty="0" smtClean="0">
                <a:solidFill>
                  <a:schemeClr val="accent3"/>
                </a:solidFill>
                <a:latin typeface="Comic Sans MS" pitchFamily="66" charset="0"/>
              </a:rPr>
              <a:t>Designed by an educator and computer scientist</a:t>
            </a:r>
          </a:p>
          <a:p>
            <a:pPr eaLnBrk="1" hangingPunct="1"/>
            <a:endParaRPr lang="en-US" sz="2400" dirty="0" smtClean="0">
              <a:solidFill>
                <a:schemeClr val="accent3"/>
              </a:solidFill>
              <a:latin typeface="Comic Sans MS" pitchFamily="66" charset="0"/>
            </a:endParaRPr>
          </a:p>
          <a:p>
            <a:pPr eaLnBrk="1" hangingPunct="1"/>
            <a:r>
              <a:rPr lang="en-US" sz="2400" dirty="0" smtClean="0">
                <a:solidFill>
                  <a:schemeClr val="accent3"/>
                </a:solidFill>
                <a:latin typeface="Comic Sans MS" pitchFamily="66" charset="0"/>
              </a:rPr>
              <a:t>Social constructionist principles</a:t>
            </a:r>
          </a:p>
          <a:p>
            <a:pPr eaLnBrk="1" hangingPunct="1"/>
            <a:endParaRPr lang="en-US" sz="2400" dirty="0" smtClean="0">
              <a:solidFill>
                <a:schemeClr val="accent3"/>
              </a:solidFill>
              <a:latin typeface="Comic Sans MS" pitchFamily="66" charset="0"/>
            </a:endParaRPr>
          </a:p>
          <a:p>
            <a:pPr eaLnBrk="1" hangingPunct="1"/>
            <a:r>
              <a:rPr lang="en-US" sz="2400" dirty="0" smtClean="0">
                <a:solidFill>
                  <a:schemeClr val="accent3"/>
                </a:solidFill>
                <a:latin typeface="Comic Sans MS" pitchFamily="66" charset="0"/>
              </a:rPr>
              <a:t>Solves issues in collaborative learning</a:t>
            </a:r>
          </a:p>
        </p:txBody>
      </p:sp>
      <p:sp>
        <p:nvSpPr>
          <p:cNvPr id="12293" name="TextBox 12"/>
          <p:cNvSpPr txBox="1">
            <a:spLocks noChangeArrowheads="1"/>
          </p:cNvSpPr>
          <p:nvPr/>
        </p:nvSpPr>
        <p:spPr bwMode="auto">
          <a:xfrm>
            <a:off x="4724400" y="1828800"/>
            <a:ext cx="3200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2400" dirty="0">
                <a:solidFill>
                  <a:schemeClr val="accent3"/>
                </a:solidFill>
                <a:latin typeface="Comic Sans MS" pitchFamily="66" charset="0"/>
              </a:rPr>
              <a:t>Martin </a:t>
            </a:r>
            <a:r>
              <a:rPr lang="en-US" sz="2400" dirty="0" err="1">
                <a:solidFill>
                  <a:schemeClr val="accent3"/>
                </a:solidFill>
                <a:latin typeface="Comic Sans MS" pitchFamily="66" charset="0"/>
              </a:rPr>
              <a:t>Dougiamas</a:t>
            </a:r>
            <a:endParaRPr lang="en-US" sz="2400" dirty="0">
              <a:solidFill>
                <a:schemeClr val="accent3"/>
              </a:solidFill>
              <a:latin typeface="Comic Sans MS" pitchFamily="66" charset="0"/>
            </a:endParaRPr>
          </a:p>
          <a:p>
            <a:pPr algn="ctr" eaLnBrk="1" hangingPunct="1"/>
            <a:r>
              <a:rPr lang="en-US" sz="1200" dirty="0">
                <a:solidFill>
                  <a:schemeClr val="accent3"/>
                </a:solidFill>
                <a:latin typeface="Comic Sans MS" pitchFamily="66" charset="0"/>
              </a:rPr>
              <a:t>Creator &amp; Lead Developer</a:t>
            </a:r>
          </a:p>
        </p:txBody>
      </p:sp>
      <p:sp>
        <p:nvSpPr>
          <p:cNvPr id="5" name="Rectangle 4">
            <a:hlinkClick r:id="rId7"/>
          </p:cNvPr>
          <p:cNvSpPr/>
          <p:nvPr/>
        </p:nvSpPr>
        <p:spPr>
          <a:xfrm>
            <a:off x="4038600" y="4760913"/>
            <a:ext cx="4572000" cy="646331"/>
          </a:xfrm>
          <a:prstGeom prst="rect">
            <a:avLst/>
          </a:prstGeom>
        </p:spPr>
        <p:txBody>
          <a:bodyPr>
            <a:spAutoFit/>
          </a:bodyPr>
          <a:lstStyle/>
          <a:p>
            <a:pPr algn="ctr"/>
            <a:r>
              <a:rPr lang="en-US" dirty="0" smtClean="0">
                <a:solidFill>
                  <a:schemeClr val="accent3"/>
                </a:solidFill>
                <a:latin typeface="Comic Sans MS" pitchFamily="66" charset="0"/>
                <a:hlinkClick r:id="rId7"/>
              </a:rPr>
              <a:t>http://www.youtube.com/watch?v=4KMVSHqgYIc&amp;feature=related</a:t>
            </a:r>
            <a:endParaRPr lang="en-US" dirty="0">
              <a:solidFill>
                <a:schemeClr val="accent3"/>
              </a:solidFill>
              <a:latin typeface="Comic Sans MS" pitchFamily="66" charset="0"/>
            </a:endParaRPr>
          </a:p>
        </p:txBody>
      </p:sp>
      <p:pic>
        <p:nvPicPr>
          <p:cNvPr id="6" name="4KMVSHqgYIc?version=3&amp;hl=en_US"/>
          <p:cNvPicPr>
            <a:picLocks noRot="1" noChangeAspect="1"/>
          </p:cNvPicPr>
          <p:nvPr>
            <a:videoFile r:link="rId2"/>
          </p:nvPr>
        </p:nvPicPr>
        <p:blipFill>
          <a:blip r:embed="rId8"/>
          <a:stretch>
            <a:fillRect/>
          </a:stretch>
        </p:blipFill>
        <p:spPr>
          <a:xfrm>
            <a:off x="4940644" y="2474913"/>
            <a:ext cx="3048000" cy="2286000"/>
          </a:xfrm>
          <a:prstGeom prst="rect">
            <a:avLst/>
          </a:prstGeom>
        </p:spPr>
      </p:pic>
      <p:pic>
        <p:nvPicPr>
          <p:cNvPr id="8"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8324335" y="6104238"/>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8727"/>
    </mc:Choice>
    <mc:Fallback>
      <p:transition spd="slow" advTm="387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0" end="0"/>
                                            </p:txEl>
                                          </p:spTgt>
                                        </p:tgtEl>
                                        <p:attrNameLst>
                                          <p:attrName>style.visibility</p:attrName>
                                        </p:attrNameLst>
                                      </p:cBhvr>
                                      <p:to>
                                        <p:strVal val="visible"/>
                                      </p:to>
                                    </p:set>
                                    <p:animEffect transition="in" filter="fade">
                                      <p:cBhvr>
                                        <p:cTn id="21" dur="1000"/>
                                        <p:tgtEl>
                                          <p:spTgt spid="12291">
                                            <p:txEl>
                                              <p:pRg st="0" end="0"/>
                                            </p:txEl>
                                          </p:spTgt>
                                        </p:tgtEl>
                                      </p:cBhvr>
                                    </p:animEffect>
                                    <p:anim calcmode="lin" valueType="num">
                                      <p:cBhvr>
                                        <p:cTn id="22"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91">
                                            <p:txEl>
                                              <p:pRg st="2" end="2"/>
                                            </p:txEl>
                                          </p:spTgt>
                                        </p:tgtEl>
                                        <p:attrNameLst>
                                          <p:attrName>style.visibility</p:attrName>
                                        </p:attrNameLst>
                                      </p:cBhvr>
                                      <p:to>
                                        <p:strVal val="visible"/>
                                      </p:to>
                                    </p:set>
                                    <p:animEffect transition="in" filter="fade">
                                      <p:cBhvr>
                                        <p:cTn id="28" dur="1000"/>
                                        <p:tgtEl>
                                          <p:spTgt spid="12291">
                                            <p:txEl>
                                              <p:pRg st="2" end="2"/>
                                            </p:txEl>
                                          </p:spTgt>
                                        </p:tgtEl>
                                      </p:cBhvr>
                                    </p:animEffect>
                                    <p:anim calcmode="lin" valueType="num">
                                      <p:cBhvr>
                                        <p:cTn id="29"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291">
                                            <p:txEl>
                                              <p:pRg st="4" end="4"/>
                                            </p:txEl>
                                          </p:spTgt>
                                        </p:tgtEl>
                                        <p:attrNameLst>
                                          <p:attrName>style.visibility</p:attrName>
                                        </p:attrNameLst>
                                      </p:cBhvr>
                                      <p:to>
                                        <p:strVal val="visible"/>
                                      </p:to>
                                    </p:set>
                                    <p:animEffect transition="in" filter="fade">
                                      <p:cBhvr>
                                        <p:cTn id="35" dur="1000"/>
                                        <p:tgtEl>
                                          <p:spTgt spid="12291">
                                            <p:txEl>
                                              <p:pRg st="4" end="4"/>
                                            </p:txEl>
                                          </p:spTgt>
                                        </p:tgtEl>
                                      </p:cBhvr>
                                    </p:animEffect>
                                    <p:anim calcmode="lin" valueType="num">
                                      <p:cBhvr>
                                        <p:cTn id="36"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293"/>
                                        </p:tgtEl>
                                        <p:attrNameLst>
                                          <p:attrName>style.visibility</p:attrName>
                                        </p:attrNameLst>
                                      </p:cBhvr>
                                      <p:to>
                                        <p:strVal val="visible"/>
                                      </p:to>
                                    </p:set>
                                    <p:animEffect transition="in" filter="fade">
                                      <p:cBhvr>
                                        <p:cTn id="42" dur="1000"/>
                                        <p:tgtEl>
                                          <p:spTgt spid="12293"/>
                                        </p:tgtEl>
                                      </p:cBhvr>
                                    </p:animEffect>
                                    <p:anim calcmode="lin" valueType="num">
                                      <p:cBhvr>
                                        <p:cTn id="43" dur="1000" fill="hold"/>
                                        <p:tgtEl>
                                          <p:spTgt spid="12293"/>
                                        </p:tgtEl>
                                        <p:attrNameLst>
                                          <p:attrName>ppt_x</p:attrName>
                                        </p:attrNameLst>
                                      </p:cBhvr>
                                      <p:tavLst>
                                        <p:tav tm="0">
                                          <p:val>
                                            <p:strVal val="#ppt_x"/>
                                          </p:val>
                                        </p:tav>
                                        <p:tav tm="100000">
                                          <p:val>
                                            <p:strVal val="#ppt_x"/>
                                          </p:val>
                                        </p:tav>
                                      </p:tavLst>
                                    </p:anim>
                                    <p:anim calcmode="lin" valueType="num">
                                      <p:cBhvr>
                                        <p:cTn id="44"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52" fill="hold" display="0">
                  <p:stCondLst>
                    <p:cond delay="indefinite"/>
                  </p:stCondLst>
                </p:cTn>
                <p:tgtEl>
                  <p:spTgt spid="6"/>
                </p:tgtEl>
              </p:cMediaNode>
            </p:video>
            <p:seq concurrent="1" nextAc="seek">
              <p:cTn id="53" restart="whenNotActive" fill="hold" evtFilter="cancelBubble" nodeType="interactiveSeq">
                <p:stCondLst>
                  <p:cond evt="onClick" delay="0">
                    <p:tgtEl>
                      <p:spTgt spid="8"/>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36890" fill="hold"/>
                                        <p:tgtEl>
                                          <p:spTgt spid="8"/>
                                        </p:tgtEl>
                                      </p:cBhvr>
                                    </p:cmd>
                                  </p:childTnLst>
                                </p:cTn>
                              </p:par>
                            </p:childTnLst>
                          </p:cTn>
                        </p:par>
                      </p:childTnLst>
                    </p:cTn>
                  </p:par>
                </p:childTnLst>
              </p:cTn>
              <p:nextCondLst>
                <p:cond evt="onClick" delay="0">
                  <p:tgtEl>
                    <p:spTgt spid="8"/>
                  </p:tgtEl>
                </p:cond>
              </p:nextCondLst>
            </p:seq>
            <p:audio>
              <p:cMediaNode vol="80000">
                <p:cTn id="58" fill="hold" display="0">
                  <p:stCondLst>
                    <p:cond delay="indefinite"/>
                  </p:stCondLst>
                  <p:endCondLst>
                    <p:cond evt="onStopAudio" delay="0">
                      <p:tgtEl>
                        <p:sldTgt/>
                      </p:tgtEl>
                    </p:cond>
                  </p:endCondLst>
                </p:cTn>
                <p:tgtEl>
                  <p:spTgt spid="8"/>
                </p:tgtEl>
              </p:cMediaNode>
            </p:audio>
          </p:childTnLst>
        </p:cTn>
      </p:par>
    </p:tnLst>
    <p:bldLst>
      <p:bldP spid="2" grpId="0"/>
      <p:bldP spid="12291" grpId="0" build="p"/>
      <p:bldP spid="12293" grpId="0"/>
      <p:bldP spid="5" grpId="0"/>
    </p:bldLst>
  </p:timing>
  <p:extLst>
    <p:ext uri="{E180D4A7-C9FB-4DFB-919C-405C955672EB}">
      <p14:showEvtLst xmlns:p14="http://schemas.microsoft.com/office/powerpoint/2010/main">
        <p14:playEvt time="1223" objId="8"/>
        <p14:triggerEvt type="onClick" time="1223" objId="8"/>
        <p14:stopEvt time="38299" objId="8"/>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algn="ctr" eaLnBrk="1" fontAlgn="auto" hangingPunct="1">
              <a:spcAft>
                <a:spcPts val="0"/>
              </a:spcAft>
              <a:defRPr/>
            </a:pPr>
            <a:r>
              <a:rPr lang="en-US" sz="6000" dirty="0" smtClean="0">
                <a:solidFill>
                  <a:schemeClr val="accent3"/>
                </a:solidFill>
                <a:latin typeface="Comic Sans MS" pitchFamily="66" charset="0"/>
              </a:rPr>
              <a:t>Development</a:t>
            </a:r>
            <a:endParaRPr lang="en-US" dirty="0">
              <a:solidFill>
                <a:schemeClr val="accent3"/>
              </a:solidFill>
              <a:latin typeface="Comic Sans MS" pitchFamily="66" charset="0"/>
            </a:endParaRPr>
          </a:p>
        </p:txBody>
      </p:sp>
      <p:sp>
        <p:nvSpPr>
          <p:cNvPr id="4" name="Content Placeholder 3"/>
          <p:cNvSpPr>
            <a:spLocks noGrp="1"/>
          </p:cNvSpPr>
          <p:nvPr>
            <p:ph sz="quarter" idx="13"/>
          </p:nvPr>
        </p:nvSpPr>
        <p:spPr/>
        <p:txBody>
          <a:bodyPr>
            <a:normAutofit/>
          </a:bodyPr>
          <a:lstStyle/>
          <a:p>
            <a:pPr eaLnBrk="1" fontAlgn="auto" hangingPunct="1">
              <a:spcBef>
                <a:spcPts val="0"/>
              </a:spcBef>
              <a:spcAft>
                <a:spcPts val="0"/>
              </a:spcAft>
              <a:buFont typeface="Wingdings 2"/>
              <a:buChar char=""/>
              <a:defRPr/>
            </a:pPr>
            <a:r>
              <a:rPr lang="en-US" dirty="0" smtClean="0">
                <a:solidFill>
                  <a:schemeClr val="accent3"/>
                </a:solidFill>
                <a:latin typeface="Comic Sans MS" pitchFamily="66" charset="0"/>
              </a:rPr>
              <a:t>Workflow of </a:t>
            </a:r>
            <a:r>
              <a:rPr lang="en-US" dirty="0" err="1" smtClean="0">
                <a:solidFill>
                  <a:schemeClr val="accent3"/>
                </a:solidFill>
                <a:latin typeface="Comic Sans MS" pitchFamily="66" charset="0"/>
              </a:rPr>
              <a:t>Moodle</a:t>
            </a:r>
            <a:r>
              <a:rPr lang="en-US" dirty="0" smtClean="0">
                <a:solidFill>
                  <a:schemeClr val="accent3"/>
                </a:solidFill>
                <a:latin typeface="Comic Sans MS" pitchFamily="66" charset="0"/>
              </a:rPr>
              <a:t> Tracker to fix problems and establish new features</a:t>
            </a:r>
          </a:p>
          <a:p>
            <a:pPr eaLnBrk="1" fontAlgn="auto" hangingPunct="1">
              <a:spcBef>
                <a:spcPts val="0"/>
              </a:spcBef>
              <a:spcAft>
                <a:spcPts val="0"/>
              </a:spcAft>
              <a:buFont typeface="Wingdings 2"/>
              <a:buChar char=""/>
              <a:defRPr/>
            </a:pPr>
            <a:endParaRPr lang="en-US" dirty="0" smtClean="0">
              <a:solidFill>
                <a:schemeClr val="accent3"/>
              </a:solidFill>
              <a:latin typeface="Comic Sans MS" pitchFamily="66" charset="0"/>
            </a:endParaRPr>
          </a:p>
          <a:p>
            <a:pPr eaLnBrk="1" fontAlgn="auto" hangingPunct="1">
              <a:spcBef>
                <a:spcPts val="0"/>
              </a:spcBef>
              <a:spcAft>
                <a:spcPts val="0"/>
              </a:spcAft>
              <a:buFont typeface="Wingdings 2"/>
              <a:buChar char=""/>
              <a:defRPr/>
            </a:pPr>
            <a:r>
              <a:rPr lang="en-US" dirty="0" err="1" smtClean="0">
                <a:solidFill>
                  <a:schemeClr val="accent3"/>
                </a:solidFill>
                <a:latin typeface="Comic Sans MS" pitchFamily="66" charset="0"/>
              </a:rPr>
              <a:t>Moodle</a:t>
            </a:r>
            <a:r>
              <a:rPr lang="en-US" dirty="0" smtClean="0">
                <a:solidFill>
                  <a:schemeClr val="accent3"/>
                </a:solidFill>
                <a:latin typeface="Comic Sans MS" pitchFamily="66" charset="0"/>
              </a:rPr>
              <a:t> Docs</a:t>
            </a:r>
          </a:p>
          <a:p>
            <a:pPr eaLnBrk="1" fontAlgn="auto" hangingPunct="1">
              <a:spcBef>
                <a:spcPts val="0"/>
              </a:spcBef>
              <a:spcAft>
                <a:spcPts val="0"/>
              </a:spcAft>
              <a:buFont typeface="Wingdings 2"/>
              <a:buNone/>
              <a:defRPr/>
            </a:pPr>
            <a:endParaRPr lang="en-US" dirty="0" smtClean="0">
              <a:solidFill>
                <a:schemeClr val="accent3"/>
              </a:solidFill>
              <a:latin typeface="Comic Sans MS" pitchFamily="66" charset="0"/>
            </a:endParaRPr>
          </a:p>
          <a:p>
            <a:pPr eaLnBrk="1" fontAlgn="auto" hangingPunct="1">
              <a:spcBef>
                <a:spcPts val="0"/>
              </a:spcBef>
              <a:spcAft>
                <a:spcPts val="0"/>
              </a:spcAft>
              <a:buFont typeface="Wingdings 2"/>
              <a:buChar char=""/>
              <a:defRPr/>
            </a:pPr>
            <a:r>
              <a:rPr lang="en-US" dirty="0" smtClean="0">
                <a:solidFill>
                  <a:schemeClr val="accent3"/>
                </a:solidFill>
                <a:latin typeface="Comic Sans MS" pitchFamily="66" charset="0"/>
              </a:rPr>
              <a:t>281 </a:t>
            </a:r>
            <a:r>
              <a:rPr lang="en-US" dirty="0" err="1" smtClean="0">
                <a:solidFill>
                  <a:schemeClr val="accent3"/>
                </a:solidFill>
                <a:latin typeface="Comic Sans MS" pitchFamily="66" charset="0"/>
              </a:rPr>
              <a:t>Moodle</a:t>
            </a:r>
            <a:r>
              <a:rPr lang="en-US" dirty="0" smtClean="0">
                <a:solidFill>
                  <a:schemeClr val="accent3"/>
                </a:solidFill>
                <a:latin typeface="Comic Sans MS" pitchFamily="66" charset="0"/>
              </a:rPr>
              <a:t> Developers found at</a:t>
            </a:r>
          </a:p>
          <a:p>
            <a:pPr eaLnBrk="1" fontAlgn="auto" hangingPunct="1">
              <a:spcBef>
                <a:spcPts val="0"/>
              </a:spcBef>
              <a:spcAft>
                <a:spcPts val="0"/>
              </a:spcAft>
              <a:buFont typeface="Wingdings 2"/>
              <a:buNone/>
              <a:defRPr/>
            </a:pPr>
            <a:r>
              <a:rPr lang="en-US" dirty="0" smtClean="0">
                <a:latin typeface="Comic Sans MS" pitchFamily="66" charset="0"/>
                <a:hlinkClick r:id="rId6"/>
              </a:rPr>
              <a:t>http://moodle.org/mod/cvsadmin/view.php</a:t>
            </a:r>
            <a:r>
              <a:rPr lang="en-US" dirty="0" smtClean="0">
                <a:latin typeface="Comic Sans MS" pitchFamily="66" charset="0"/>
              </a:rPr>
              <a:t> </a:t>
            </a:r>
          </a:p>
          <a:p>
            <a:pPr eaLnBrk="1" fontAlgn="auto" hangingPunct="1">
              <a:spcBef>
                <a:spcPts val="0"/>
              </a:spcBef>
              <a:spcAft>
                <a:spcPts val="0"/>
              </a:spcAft>
              <a:buFont typeface="Wingdings 2"/>
              <a:buChar char=""/>
              <a:defRPr/>
            </a:pPr>
            <a:endParaRPr lang="en-US" dirty="0"/>
          </a:p>
        </p:txBody>
      </p:sp>
      <p:pic>
        <p:nvPicPr>
          <p:cNvPr id="13316" name="Content Placeholder 5" descr="Workflow.jpg"/>
          <p:cNvPicPr>
            <a:picLocks noGrp="1" noChangeAspect="1"/>
          </p:cNvPicPr>
          <p:nvPr>
            <p:ph sz="quarter" idx="14"/>
          </p:nvPr>
        </p:nvPicPr>
        <p:blipFill>
          <a:blip r:embed="rId7">
            <a:extLst>
              <a:ext uri="{28A0092B-C50C-407E-A947-70E740481C1C}">
                <a14:useLocalDpi xmlns:a14="http://schemas.microsoft.com/office/drawing/2010/main" val="0"/>
              </a:ext>
            </a:extLst>
          </a:blip>
          <a:stretch>
            <a:fillRect/>
          </a:stretch>
        </p:blipFill>
        <p:spPr>
          <a:xfrm>
            <a:off x="5105400" y="1524000"/>
            <a:ext cx="3733800" cy="4403363"/>
          </a:xfrm>
          <a:effectLst>
            <a:softEdge rad="31750"/>
          </a:effec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458200" y="61722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54808"/>
    </mc:Choice>
    <mc:Fallback>
      <p:transition spd="slow" advTm="548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barn(inVertical)">
                                      <p:cBhvr>
                                        <p:cTn id="12" dur="500"/>
                                        <p:tgtEl>
                                          <p:spTgt spid="133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3"/>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51120" fill="hold"/>
                                        <p:tgtEl>
                                          <p:spTgt spid="3"/>
                                        </p:tgtEl>
                                      </p:cBhvr>
                                    </p:cmd>
                                  </p:childTnLst>
                                </p:cTn>
                              </p:par>
                            </p:childTnLst>
                          </p:cTn>
                        </p:par>
                      </p:childTnLst>
                    </p:cTn>
                  </p:par>
                </p:childTnLst>
              </p:cTn>
              <p:nextCondLst>
                <p:cond evt="onClick" delay="0">
                  <p:tgtEl>
                    <p:spTgt spid="3"/>
                  </p:tgtEl>
                </p:cond>
              </p:nextCondLst>
            </p:seq>
            <p:audio>
              <p:cMediaNode vol="80000">
                <p:cTn id="38" fill="hold" display="0">
                  <p:stCondLst>
                    <p:cond delay="indefinite"/>
                  </p:stCondLst>
                  <p:endCondLst>
                    <p:cond evt="onStopAudio" delay="0">
                      <p:tgtEl>
                        <p:sldTgt/>
                      </p:tgtEl>
                    </p:cond>
                  </p:endCondLst>
                </p:cTn>
                <p:tgtEl>
                  <p:spTgt spid="3"/>
                </p:tgtEl>
              </p:cMediaNode>
            </p:audio>
          </p:childTnLst>
        </p:cTn>
      </p:par>
    </p:tnLst>
    <p:bldLst>
      <p:bldP spid="2" grpId="0"/>
      <p:bldP spid="4" grpId="0" build="p"/>
    </p:bldLst>
  </p:timing>
  <p:extLst>
    <p:ext uri="{E180D4A7-C9FB-4DFB-919C-405C955672EB}">
      <p14:showEvtLst xmlns:p14="http://schemas.microsoft.com/office/powerpoint/2010/main">
        <p14:playEvt time="987" objId="3"/>
        <p14:pauseEvt time="987" objId="3"/>
        <p14:seekEvt time="987" objId="3" seek="40543"/>
        <p14:seekEvt time="2950" objId="3" seek="0"/>
        <p14:resumeEvt time="2950" objId="3"/>
        <p14:triggerEvt type="onClick" time="2950" objId="3"/>
        <p14:stopEvt time="54216" objId="3"/>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4864" indent="0" algn="ctr" eaLnBrk="1" fontAlgn="auto" hangingPunct="1">
              <a:spcAft>
                <a:spcPts val="0"/>
              </a:spcAft>
              <a:defRPr/>
            </a:pPr>
            <a:r>
              <a:rPr lang="en-US" sz="5300" dirty="0" smtClean="0">
                <a:solidFill>
                  <a:schemeClr val="accent3"/>
                </a:solidFill>
                <a:latin typeface="Comic Sans MS" pitchFamily="66" charset="0"/>
              </a:rPr>
              <a:t>Commercialization</a:t>
            </a:r>
            <a:endParaRPr lang="en-US" dirty="0">
              <a:solidFill>
                <a:schemeClr val="accent3"/>
              </a:solidFill>
              <a:latin typeface="Comic Sans MS" pitchFamily="66" charset="0"/>
            </a:endParaRPr>
          </a:p>
        </p:txBody>
      </p:sp>
      <p:pic>
        <p:nvPicPr>
          <p:cNvPr id="14339" name="Content Placeholder 5" descr="lightbulb.jpg"/>
          <p:cNvPicPr>
            <a:picLocks noGrp="1" noChangeAspect="1"/>
          </p:cNvPicPr>
          <p:nvPr>
            <p:ph sz="quarter" idx="13"/>
          </p:nvPr>
        </p:nvPicPr>
        <p:blipFill>
          <a:blip r:embed="rId6">
            <a:extLst>
              <a:ext uri="{28A0092B-C50C-407E-A947-70E740481C1C}">
                <a14:useLocalDpi xmlns:a14="http://schemas.microsoft.com/office/drawing/2010/main" val="0"/>
              </a:ext>
            </a:extLst>
          </a:blip>
          <a:srcRect/>
          <a:stretch>
            <a:fillRect/>
          </a:stretch>
        </p:blipFill>
        <p:spPr>
          <a:xfrm>
            <a:off x="5181600" y="1664901"/>
            <a:ext cx="3048000" cy="2441575"/>
          </a:xfrm>
          <a:effectLst>
            <a:softEdge rad="63500"/>
          </a:effectLst>
        </p:spPr>
      </p:pic>
      <p:sp>
        <p:nvSpPr>
          <p:cNvPr id="14340" name="Content Placeholder 4"/>
          <p:cNvSpPr>
            <a:spLocks noGrp="1"/>
          </p:cNvSpPr>
          <p:nvPr>
            <p:ph sz="quarter" idx="14"/>
          </p:nvPr>
        </p:nvSpPr>
        <p:spPr>
          <a:xfrm>
            <a:off x="381000" y="4114800"/>
            <a:ext cx="4038600" cy="4525963"/>
          </a:xfrm>
        </p:spPr>
        <p:txBody>
          <a:bodyPr/>
          <a:lstStyle/>
          <a:p>
            <a:pPr eaLnBrk="1" hangingPunct="1"/>
            <a:r>
              <a:rPr lang="en-US" u="sng" dirty="0" smtClean="0">
                <a:solidFill>
                  <a:schemeClr val="accent3"/>
                </a:solidFill>
                <a:latin typeface="Comic Sans MS" pitchFamily="66" charset="0"/>
              </a:rPr>
              <a:t>Free</a:t>
            </a:r>
            <a:r>
              <a:rPr lang="en-US" dirty="0" smtClean="0">
                <a:solidFill>
                  <a:schemeClr val="accent3"/>
                </a:solidFill>
                <a:latin typeface="Comic Sans MS" pitchFamily="66" charset="0"/>
              </a:rPr>
              <a:t> and available online</a:t>
            </a:r>
          </a:p>
          <a:p>
            <a:pPr eaLnBrk="1" hangingPunct="1"/>
            <a:r>
              <a:rPr lang="en-US" dirty="0" smtClean="0">
                <a:solidFill>
                  <a:schemeClr val="accent3"/>
                </a:solidFill>
                <a:latin typeface="Comic Sans MS" pitchFamily="66" charset="0"/>
              </a:rPr>
              <a:t>Open-source software</a:t>
            </a:r>
          </a:p>
        </p:txBody>
      </p:sp>
      <p:sp>
        <p:nvSpPr>
          <p:cNvPr id="14341" name="TextBox 6"/>
          <p:cNvSpPr txBox="1">
            <a:spLocks noChangeArrowheads="1"/>
          </p:cNvSpPr>
          <p:nvPr/>
        </p:nvSpPr>
        <p:spPr bwMode="auto">
          <a:xfrm>
            <a:off x="4800600" y="4191000"/>
            <a:ext cx="38100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000" dirty="0">
                <a:solidFill>
                  <a:schemeClr val="accent3"/>
                </a:solidFill>
                <a:latin typeface="Comic Sans MS" pitchFamily="66" charset="0"/>
              </a:rPr>
              <a:t>Developers and users play the role of producing and distributing the creation of their courses to learners.</a:t>
            </a:r>
          </a:p>
          <a:p>
            <a:pPr eaLnBrk="1" hangingPunct="1"/>
            <a:endParaRPr lang="en-US" dirty="0">
              <a:latin typeface="Rockwell" pitchFamily="18" charset="0"/>
            </a:endParaRPr>
          </a:p>
        </p:txBody>
      </p:sp>
      <p:pic>
        <p:nvPicPr>
          <p:cNvPr id="14342" name="Picture 7" descr="kidscomputer.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2000" y="1676400"/>
            <a:ext cx="3200400" cy="2397125"/>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05800" y="62484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7599"/>
    </mc:Choice>
    <mc:Fallback>
      <p:transition spd="slow" advTm="375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342"/>
                                        </p:tgtEl>
                                        <p:attrNameLst>
                                          <p:attrName>style.visibility</p:attrName>
                                        </p:attrNameLst>
                                      </p:cBhvr>
                                      <p:to>
                                        <p:strVal val="visible"/>
                                      </p:to>
                                    </p:set>
                                    <p:animEffect transition="in" filter="wipe(down)">
                                      <p:cBhvr>
                                        <p:cTn id="12" dur="500"/>
                                        <p:tgtEl>
                                          <p:spTgt spid="143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340">
                                            <p:txEl>
                                              <p:pRg st="0" end="0"/>
                                            </p:txEl>
                                          </p:spTgt>
                                        </p:tgtEl>
                                        <p:attrNameLst>
                                          <p:attrName>style.visibility</p:attrName>
                                        </p:attrNameLst>
                                      </p:cBhvr>
                                      <p:to>
                                        <p:strVal val="visible"/>
                                      </p:to>
                                    </p:set>
                                    <p:animEffect transition="in" filter="wipe(down)">
                                      <p:cBhvr>
                                        <p:cTn id="17" dur="500"/>
                                        <p:tgtEl>
                                          <p:spTgt spid="1434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40">
                                            <p:txEl>
                                              <p:pRg st="1" end="1"/>
                                            </p:txEl>
                                          </p:spTgt>
                                        </p:tgtEl>
                                        <p:attrNameLst>
                                          <p:attrName>style.visibility</p:attrName>
                                        </p:attrNameLst>
                                      </p:cBhvr>
                                      <p:to>
                                        <p:strVal val="visible"/>
                                      </p:to>
                                    </p:set>
                                    <p:animEffect transition="in" filter="wipe(down)">
                                      <p:cBhvr>
                                        <p:cTn id="22" dur="500"/>
                                        <p:tgtEl>
                                          <p:spTgt spid="1434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339"/>
                                        </p:tgtEl>
                                        <p:attrNameLst>
                                          <p:attrName>style.visibility</p:attrName>
                                        </p:attrNameLst>
                                      </p:cBhvr>
                                      <p:to>
                                        <p:strVal val="visible"/>
                                      </p:to>
                                    </p:set>
                                    <p:animEffect transition="in" filter="wipe(down)">
                                      <p:cBhvr>
                                        <p:cTn id="27" dur="500"/>
                                        <p:tgtEl>
                                          <p:spTgt spid="143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341"/>
                                        </p:tgtEl>
                                        <p:attrNameLst>
                                          <p:attrName>style.visibility</p:attrName>
                                        </p:attrNameLst>
                                      </p:cBhvr>
                                      <p:to>
                                        <p:strVal val="visible"/>
                                      </p:to>
                                    </p:set>
                                    <p:animEffect transition="in" filter="wipe(down)">
                                      <p:cBhvr>
                                        <p:cTn id="32"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3"/>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35160" fill="hold"/>
                                        <p:tgtEl>
                                          <p:spTgt spid="3"/>
                                        </p:tgtEl>
                                      </p:cBhvr>
                                    </p:cmd>
                                  </p:childTnLst>
                                </p:cTn>
                              </p:par>
                            </p:childTnLst>
                          </p:cTn>
                        </p:par>
                      </p:childTnLst>
                    </p:cTn>
                  </p:par>
                </p:childTnLst>
              </p:cTn>
              <p:nextCondLst>
                <p:cond evt="onClick" delay="0">
                  <p:tgtEl>
                    <p:spTgt spid="3"/>
                  </p:tgtEl>
                </p:cond>
              </p:nextCondLst>
            </p:seq>
            <p:audio>
              <p:cMediaNode vol="80000">
                <p:cTn id="38" fill="hold" display="0">
                  <p:stCondLst>
                    <p:cond delay="indefinite"/>
                  </p:stCondLst>
                  <p:endCondLst>
                    <p:cond evt="onStopAudio" delay="0">
                      <p:tgtEl>
                        <p:sldTgt/>
                      </p:tgtEl>
                    </p:cond>
                  </p:endCondLst>
                </p:cTn>
                <p:tgtEl>
                  <p:spTgt spid="3"/>
                </p:tgtEl>
              </p:cMediaNode>
            </p:audio>
          </p:childTnLst>
        </p:cTn>
      </p:par>
    </p:tnLst>
    <p:bldLst>
      <p:bldP spid="2" grpId="0"/>
      <p:bldP spid="14340" grpId="0" build="p"/>
      <p:bldP spid="14341" grpId="0"/>
    </p:bldLst>
  </p:timing>
  <p:extLst>
    <p:ext uri="{E180D4A7-C9FB-4DFB-919C-405C955672EB}">
      <p14:showEvtLst xmlns:p14="http://schemas.microsoft.com/office/powerpoint/2010/main">
        <p14:playEvt time="1377" objId="3"/>
        <p14:triggerEvt type="onClick" time="1377" objId="3"/>
        <p14:stopEvt time="36685" objId="3"/>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219200"/>
            <a:ext cx="7239000" cy="3631763"/>
          </a:xfrm>
          <a:prstGeom prst="rect">
            <a:avLst/>
          </a:prstGeom>
          <a:noFill/>
        </p:spPr>
        <p:txBody>
          <a:bodyPr>
            <a:spAutoFit/>
          </a:bodyPr>
          <a:lstStyle/>
          <a:p>
            <a:pPr algn="ctr">
              <a:defRPr/>
            </a:pPr>
            <a:r>
              <a:rPr lang="en-US" sz="11500" dirty="0">
                <a:effectLst>
                  <a:glow rad="228600">
                    <a:schemeClr val="accent4">
                      <a:satMod val="175000"/>
                      <a:alpha val="40000"/>
                    </a:schemeClr>
                  </a:glow>
                </a:effectLst>
                <a:latin typeface="Comic Sans MS" pitchFamily="66" charset="0"/>
              </a:rPr>
              <a:t>What is </a:t>
            </a:r>
            <a:r>
              <a:rPr lang="en-US" sz="11500" dirty="0" err="1">
                <a:effectLst>
                  <a:glow rad="228600">
                    <a:schemeClr val="accent4">
                      <a:satMod val="175000"/>
                      <a:alpha val="40000"/>
                    </a:schemeClr>
                  </a:glow>
                </a:effectLst>
                <a:latin typeface="Comic Sans MS" pitchFamily="66" charset="0"/>
              </a:rPr>
              <a:t>Moodle</a:t>
            </a:r>
            <a:r>
              <a:rPr lang="en-US" sz="11500" dirty="0">
                <a:effectLst>
                  <a:glow rad="228600">
                    <a:schemeClr val="accent4">
                      <a:satMod val="175000"/>
                      <a:alpha val="40000"/>
                    </a:schemeClr>
                  </a:glow>
                </a:effectLst>
                <a:latin typeface="Comic Sans MS" pitchFamily="66" charset="0"/>
              </a:rPr>
              <a:t>?</a:t>
            </a:r>
            <a:endParaRPr lang="en-US" sz="8000" dirty="0">
              <a:effectLst>
                <a:glow rad="228600">
                  <a:schemeClr val="accent4">
                    <a:satMod val="175000"/>
                    <a:alpha val="40000"/>
                  </a:schemeClr>
                </a:glow>
              </a:effectLst>
              <a:latin typeface="Comic Sans MS" pitchFamily="66" charset="0"/>
            </a:endParaRPr>
          </a:p>
        </p:txBody>
      </p:sp>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229600" y="60960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5387"/>
    </mc:Choice>
    <mc:Fallback>
      <p:transition spd="slow" advTm="538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820"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bldLst>
      <p:bldP spid="2" grpId="0"/>
    </p:bldLst>
  </p:timing>
  <p:extLst>
    <p:ext uri="{E180D4A7-C9FB-4DFB-919C-405C955672EB}">
      <p14:showEvtLst xmlns:p14="http://schemas.microsoft.com/office/powerpoint/2010/main">
        <p14:playEvt time="1223" objId="3"/>
        <p14:triggerEvt type="onClick" time="1223" objId="3"/>
        <p14:stopEvt time="4191" objId="3"/>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defRPr/>
            </a:pPr>
            <a:r>
              <a:rPr lang="en-US" sz="6000" dirty="0" smtClean="0">
                <a:solidFill>
                  <a:schemeClr val="accent5">
                    <a:lumMod val="40000"/>
                    <a:lumOff val="60000"/>
                  </a:schemeClr>
                </a:solidFill>
                <a:latin typeface="Comic Sans MS" pitchFamily="66" charset="0"/>
              </a:rPr>
              <a:t>Knowledge</a:t>
            </a:r>
            <a:endParaRPr lang="en-US" dirty="0">
              <a:solidFill>
                <a:schemeClr val="accent5">
                  <a:lumMod val="40000"/>
                  <a:lumOff val="60000"/>
                </a:schemeClr>
              </a:solidFill>
              <a:latin typeface="Comic Sans MS" pitchFamily="66" charset="0"/>
            </a:endParaRPr>
          </a:p>
        </p:txBody>
      </p:sp>
      <p:pic>
        <p:nvPicPr>
          <p:cNvPr id="16386" name="Content Placeholder 5" descr="earthkeyboard.jpg"/>
          <p:cNvPicPr>
            <a:picLocks noGrp="1" noChangeAspect="1"/>
          </p:cNvPicPr>
          <p:nvPr>
            <p:ph sz="quarter" idx="13"/>
          </p:nvPr>
        </p:nvPicPr>
        <p:blipFill>
          <a:blip r:embed="rId6">
            <a:extLst>
              <a:ext uri="{28A0092B-C50C-407E-A947-70E740481C1C}">
                <a14:useLocalDpi xmlns:a14="http://schemas.microsoft.com/office/drawing/2010/main" val="0"/>
              </a:ext>
            </a:extLst>
          </a:blip>
          <a:srcRect/>
          <a:stretch>
            <a:fillRect/>
          </a:stretch>
        </p:blipFill>
        <p:spPr>
          <a:xfrm>
            <a:off x="838200" y="1981200"/>
            <a:ext cx="3062288" cy="3048000"/>
          </a:xfrm>
          <a:effectLst>
            <a:glow rad="139700">
              <a:schemeClr val="accent1">
                <a:satMod val="175000"/>
                <a:alpha val="40000"/>
              </a:schemeClr>
            </a:glow>
          </a:effectLst>
        </p:spPr>
      </p:pic>
      <p:sp>
        <p:nvSpPr>
          <p:cNvPr id="16387" name="Content Placeholder 3"/>
          <p:cNvSpPr>
            <a:spLocks noGrp="1"/>
          </p:cNvSpPr>
          <p:nvPr>
            <p:ph sz="quarter" idx="14"/>
          </p:nvPr>
        </p:nvSpPr>
        <p:spPr>
          <a:xfrm>
            <a:off x="4648200" y="1646238"/>
            <a:ext cx="4191000" cy="5059362"/>
          </a:xfrm>
        </p:spPr>
        <p:txBody>
          <a:bodyPr>
            <a:normAutofit/>
          </a:bodyPr>
          <a:lstStyle/>
          <a:p>
            <a:r>
              <a:rPr lang="en-US" sz="2400" dirty="0" smtClean="0">
                <a:solidFill>
                  <a:schemeClr val="accent5">
                    <a:lumMod val="40000"/>
                    <a:lumOff val="60000"/>
                  </a:schemeClr>
                </a:solidFill>
                <a:latin typeface="Comic Sans MS" pitchFamily="66" charset="0"/>
              </a:rPr>
              <a:t>Moodle believes in using the social constructivist theory for spreading knowledge. 	</a:t>
            </a:r>
          </a:p>
          <a:p>
            <a:pPr>
              <a:buFont typeface="Wingdings 2" pitchFamily="18" charset="2"/>
              <a:buNone/>
            </a:pPr>
            <a:endParaRPr lang="en-US" sz="2400" dirty="0" smtClean="0">
              <a:solidFill>
                <a:schemeClr val="accent5">
                  <a:lumMod val="40000"/>
                  <a:lumOff val="60000"/>
                </a:schemeClr>
              </a:solidFill>
              <a:latin typeface="Comic Sans MS" pitchFamily="66" charset="0"/>
            </a:endParaRPr>
          </a:p>
          <a:p>
            <a:r>
              <a:rPr lang="en-US" sz="2400" dirty="0" smtClean="0">
                <a:solidFill>
                  <a:schemeClr val="accent5">
                    <a:lumMod val="40000"/>
                    <a:lumOff val="60000"/>
                  </a:schemeClr>
                </a:solidFill>
                <a:latin typeface="Comic Sans MS" pitchFamily="66" charset="0"/>
              </a:rPr>
              <a:t>Mass media channels have helped to inform educators and businesses of the advantages of adopting Moodle.</a:t>
            </a:r>
          </a:p>
          <a:p>
            <a:pPr>
              <a:buFont typeface="Wingdings 2" pitchFamily="18" charset="2"/>
              <a:buNone/>
            </a:pPr>
            <a:endParaRPr lang="en-US" sz="1800" dirty="0" smtClean="0">
              <a:solidFill>
                <a:schemeClr val="accent5">
                  <a:lumMod val="40000"/>
                  <a:lumOff val="60000"/>
                </a:schemeClr>
              </a:solidFill>
            </a:endParaRPr>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05800" y="6172200"/>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p14:dur="0" advTm="41490"/>
    </mc:Choice>
    <mc:Fallback>
      <p:transition advTm="4149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wheel(1)">
                                      <p:cBhvr>
                                        <p:cTn id="12" dur="2000"/>
                                        <p:tgtEl>
                                          <p:spTgt spid="1638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6387">
                                            <p:txEl>
                                              <p:pRg st="0" end="0"/>
                                            </p:txEl>
                                          </p:spTgt>
                                        </p:tgtEl>
                                        <p:attrNameLst>
                                          <p:attrName>style.visibility</p:attrName>
                                        </p:attrNameLst>
                                      </p:cBhvr>
                                      <p:to>
                                        <p:strVal val="visible"/>
                                      </p:to>
                                    </p:set>
                                    <p:animEffect transition="in" filter="wheel(1)">
                                      <p:cBhvr>
                                        <p:cTn id="17" dur="2000"/>
                                        <p:tgtEl>
                                          <p:spTgt spid="1638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6387">
                                            <p:txEl>
                                              <p:pRg st="2" end="2"/>
                                            </p:txEl>
                                          </p:spTgt>
                                        </p:tgtEl>
                                        <p:attrNameLst>
                                          <p:attrName>style.visibility</p:attrName>
                                        </p:attrNameLst>
                                      </p:cBhvr>
                                      <p:to>
                                        <p:strVal val="visible"/>
                                      </p:to>
                                    </p:set>
                                    <p:animEffect transition="in" filter="wheel(1)">
                                      <p:cBhvr>
                                        <p:cTn id="22" dur="20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8270" fill="hold"/>
                                        <p:tgtEl>
                                          <p:spTgt spid="2"/>
                                        </p:tgtEl>
                                      </p:cBhvr>
                                    </p:cmd>
                                  </p:childTnLst>
                                </p:cTn>
                              </p:par>
                            </p:childTnLst>
                          </p:cTn>
                        </p:par>
                      </p:childTnLst>
                    </p:cTn>
                  </p:par>
                </p:childTnLst>
              </p:cTn>
              <p:nextCondLst>
                <p:cond evt="onClick" delay="0">
                  <p:tgtEl>
                    <p:spTgt spid="2"/>
                  </p:tgtEl>
                </p:cond>
              </p:nextCondLst>
            </p:seq>
            <p:audio>
              <p:cMediaNode vol="80000">
                <p:cTn id="28" fill="hold" display="0">
                  <p:stCondLst>
                    <p:cond delay="indefinite"/>
                  </p:stCondLst>
                  <p:endCondLst>
                    <p:cond evt="onStopAudio" delay="0">
                      <p:tgtEl>
                        <p:sldTgt/>
                      </p:tgtEl>
                    </p:cond>
                  </p:endCondLst>
                </p:cTn>
                <p:tgtEl>
                  <p:spTgt spid="2"/>
                </p:tgtEl>
              </p:cMediaNode>
            </p:audio>
          </p:childTnLst>
        </p:cTn>
      </p:par>
    </p:tnLst>
    <p:bldLst>
      <p:bldP spid="7" grpId="0"/>
      <p:bldP spid="16387" grpId="0" build="p"/>
    </p:bldLst>
  </p:timing>
  <p:extLst>
    <p:ext uri="{E180D4A7-C9FB-4DFB-919C-405C955672EB}">
      <p14:showEvtLst xmlns:p14="http://schemas.microsoft.com/office/powerpoint/2010/main">
        <p14:playEvt time="1222" objId="2"/>
        <p14:triggerEvt type="onClick" time="1222" objId="2"/>
        <p14:stopEvt time="39616"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6000" dirty="0" smtClean="0">
                <a:solidFill>
                  <a:schemeClr val="accent5">
                    <a:lumMod val="40000"/>
                    <a:lumOff val="60000"/>
                  </a:schemeClr>
                </a:solidFill>
                <a:latin typeface="Comic Sans MS" pitchFamily="66" charset="0"/>
              </a:rPr>
              <a:t>Persuasion</a:t>
            </a:r>
            <a:endParaRPr lang="en-US" dirty="0">
              <a:solidFill>
                <a:schemeClr val="accent5">
                  <a:lumMod val="40000"/>
                  <a:lumOff val="60000"/>
                </a:schemeClr>
              </a:solidFill>
              <a:latin typeface="Comic Sans MS" pitchFamily="66" charset="0"/>
            </a:endParaRPr>
          </a:p>
        </p:txBody>
      </p:sp>
      <p:sp>
        <p:nvSpPr>
          <p:cNvPr id="17411" name="Content Placeholder 2"/>
          <p:cNvSpPr>
            <a:spLocks noGrp="1"/>
          </p:cNvSpPr>
          <p:nvPr>
            <p:ph sz="quarter" idx="13"/>
          </p:nvPr>
        </p:nvSpPr>
        <p:spPr>
          <a:xfrm>
            <a:off x="457200" y="1371600"/>
            <a:ext cx="3657600" cy="3877056"/>
          </a:xfrm>
        </p:spPr>
        <p:txBody>
          <a:bodyPr>
            <a:noAutofit/>
          </a:bodyPr>
          <a:lstStyle/>
          <a:p>
            <a:r>
              <a:rPr lang="en-US" sz="2400" dirty="0" smtClean="0">
                <a:solidFill>
                  <a:schemeClr val="accent5">
                    <a:lumMod val="40000"/>
                    <a:lumOff val="60000"/>
                  </a:schemeClr>
                </a:solidFill>
                <a:latin typeface="Comic Sans MS" pitchFamily="66" charset="0"/>
              </a:rPr>
              <a:t>Moodle depends on social interactions </a:t>
            </a:r>
          </a:p>
          <a:p>
            <a:pPr>
              <a:buFont typeface="Wingdings 2" pitchFamily="18" charset="2"/>
              <a:buNone/>
            </a:pPr>
            <a:endParaRPr lang="en-US" sz="2400" dirty="0" smtClean="0">
              <a:solidFill>
                <a:schemeClr val="accent5">
                  <a:lumMod val="40000"/>
                  <a:lumOff val="60000"/>
                </a:schemeClr>
              </a:solidFill>
              <a:latin typeface="Comic Sans MS" pitchFamily="66" charset="0"/>
            </a:endParaRPr>
          </a:p>
          <a:p>
            <a:r>
              <a:rPr lang="en-US" sz="2400" dirty="0" smtClean="0">
                <a:solidFill>
                  <a:schemeClr val="accent5">
                    <a:lumMod val="40000"/>
                    <a:lumOff val="60000"/>
                  </a:schemeClr>
                </a:solidFill>
                <a:latin typeface="Comic Sans MS" pitchFamily="66" charset="0"/>
              </a:rPr>
              <a:t>Interpersonal channels assist individuals in spreading and forming opinions</a:t>
            </a:r>
          </a:p>
          <a:p>
            <a:pPr>
              <a:buFont typeface="Wingdings 2" pitchFamily="18" charset="2"/>
              <a:buNone/>
            </a:pPr>
            <a:endParaRPr lang="en-US" sz="2400" dirty="0" smtClean="0">
              <a:solidFill>
                <a:schemeClr val="accent5">
                  <a:lumMod val="40000"/>
                  <a:lumOff val="60000"/>
                </a:schemeClr>
              </a:solidFill>
              <a:latin typeface="Comic Sans MS" pitchFamily="66" charset="0"/>
            </a:endParaRPr>
          </a:p>
          <a:p>
            <a:r>
              <a:rPr lang="en-US" sz="2400" dirty="0" smtClean="0">
                <a:solidFill>
                  <a:schemeClr val="accent5">
                    <a:lumMod val="40000"/>
                    <a:lumOff val="60000"/>
                  </a:schemeClr>
                </a:solidFill>
                <a:latin typeface="Comic Sans MS" pitchFamily="66" charset="0"/>
              </a:rPr>
              <a:t>Targets individuals, groups, and systems</a:t>
            </a:r>
          </a:p>
          <a:p>
            <a:pPr>
              <a:buFont typeface="Wingdings 2" pitchFamily="18" charset="2"/>
              <a:buNone/>
            </a:pPr>
            <a:endParaRPr lang="en-US" sz="2400" dirty="0" smtClean="0">
              <a:solidFill>
                <a:schemeClr val="accent5">
                  <a:lumMod val="40000"/>
                  <a:lumOff val="60000"/>
                </a:schemeClr>
              </a:solidFill>
            </a:endParaRPr>
          </a:p>
          <a:p>
            <a:pPr>
              <a:buFont typeface="Wingdings 2" pitchFamily="18" charset="2"/>
              <a:buNone/>
            </a:pPr>
            <a:endParaRPr lang="en-US" sz="2400" dirty="0" smtClean="0">
              <a:solidFill>
                <a:schemeClr val="accent5">
                  <a:lumMod val="40000"/>
                  <a:lumOff val="60000"/>
                </a:schemeClr>
              </a:solidFill>
            </a:endParaRPr>
          </a:p>
        </p:txBody>
      </p:sp>
      <p:pic>
        <p:nvPicPr>
          <p:cNvPr id="17412" name="Content Placeholder 5" descr="moodleeconomics.jpg"/>
          <p:cNvPicPr>
            <a:picLocks noGrp="1" noChangeAspect="1"/>
          </p:cNvPicPr>
          <p:nvPr>
            <p:ph sz="quarter" idx="14"/>
          </p:nvPr>
        </p:nvPicPr>
        <p:blipFill>
          <a:blip r:embed="rId6">
            <a:extLst>
              <a:ext uri="{28A0092B-C50C-407E-A947-70E740481C1C}">
                <a14:useLocalDpi xmlns:a14="http://schemas.microsoft.com/office/drawing/2010/main" val="0"/>
              </a:ext>
            </a:extLst>
          </a:blip>
          <a:srcRect/>
          <a:stretch>
            <a:fillRect/>
          </a:stretch>
        </p:blipFill>
        <p:spPr>
          <a:xfrm>
            <a:off x="4543424" y="1295400"/>
            <a:ext cx="4143375" cy="4572000"/>
          </a:xfrm>
        </p:spPr>
      </p:pic>
      <p:pic>
        <p:nvPicPr>
          <p:cNvPr id="3"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05800" y="6242222"/>
            <a:ext cx="609600" cy="609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30406"/>
    </mc:Choice>
    <mc:Fallback>
      <p:transition spd="slow" advTm="3040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randombar(horizontal)">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411">
                                            <p:txEl>
                                              <p:pRg st="0" end="0"/>
                                            </p:txEl>
                                          </p:spTgt>
                                        </p:tgtEl>
                                        <p:attrNameLst>
                                          <p:attrName>style.visibility</p:attrName>
                                        </p:attrNameLst>
                                      </p:cBhvr>
                                      <p:to>
                                        <p:strVal val="visible"/>
                                      </p:to>
                                    </p:set>
                                    <p:animEffect transition="in" filter="randombar(horizontal)">
                                      <p:cBhvr>
                                        <p:cTn id="17" dur="500"/>
                                        <p:tgtEl>
                                          <p:spTgt spid="174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411">
                                            <p:txEl>
                                              <p:pRg st="2" end="2"/>
                                            </p:txEl>
                                          </p:spTgt>
                                        </p:tgtEl>
                                        <p:attrNameLst>
                                          <p:attrName>style.visibility</p:attrName>
                                        </p:attrNameLst>
                                      </p:cBhvr>
                                      <p:to>
                                        <p:strVal val="visible"/>
                                      </p:to>
                                    </p:set>
                                    <p:animEffect transition="in" filter="randombar(horizontal)">
                                      <p:cBhvr>
                                        <p:cTn id="22" dur="500"/>
                                        <p:tgtEl>
                                          <p:spTgt spid="174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411">
                                            <p:txEl>
                                              <p:pRg st="4" end="4"/>
                                            </p:txEl>
                                          </p:spTgt>
                                        </p:tgtEl>
                                        <p:attrNameLst>
                                          <p:attrName>style.visibility</p:attrName>
                                        </p:attrNameLst>
                                      </p:cBhvr>
                                      <p:to>
                                        <p:strVal val="visible"/>
                                      </p:to>
                                    </p:set>
                                    <p:animEffect transition="in" filter="randombar(horizontal)">
                                      <p:cBhvr>
                                        <p:cTn id="27" dur="500"/>
                                        <p:tgtEl>
                                          <p:spTgt spid="174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27770" fill="hold"/>
                                        <p:tgtEl>
                                          <p:spTgt spid="3"/>
                                        </p:tgtEl>
                                      </p:cBhvr>
                                    </p:cmd>
                                  </p:childTnLst>
                                </p:cTn>
                              </p:par>
                            </p:childTnLst>
                          </p:cTn>
                        </p:par>
                      </p:childTnLst>
                    </p:cTn>
                  </p:par>
                </p:childTnLst>
              </p:cTn>
              <p:nextCondLst>
                <p:cond evt="onClick" delay="0">
                  <p:tgtEl>
                    <p:spTgt spid="3"/>
                  </p:tgtEl>
                </p:cond>
              </p:nextCondLst>
            </p:seq>
            <p:audio>
              <p:cMediaNode vol="80000">
                <p:cTn id="33" fill="hold" display="0">
                  <p:stCondLst>
                    <p:cond delay="indefinite"/>
                  </p:stCondLst>
                  <p:endCondLst>
                    <p:cond evt="onStopAudio" delay="0">
                      <p:tgtEl>
                        <p:sldTgt/>
                      </p:tgtEl>
                    </p:cond>
                  </p:endCondLst>
                </p:cTn>
                <p:tgtEl>
                  <p:spTgt spid="3"/>
                </p:tgtEl>
              </p:cMediaNode>
            </p:audio>
          </p:childTnLst>
        </p:cTn>
      </p:par>
    </p:tnLst>
    <p:bldLst>
      <p:bldP spid="2" grpId="0"/>
      <p:bldP spid="17411" grpId="0" build="p"/>
    </p:bldLst>
  </p:timing>
  <p:extLst>
    <p:ext uri="{E180D4A7-C9FB-4DFB-919C-405C955672EB}">
      <p14:showEvtLst xmlns:p14="http://schemas.microsoft.com/office/powerpoint/2010/main">
        <p14:playEvt time="1797" objId="3"/>
        <p14:triggerEvt type="onClick" time="1797" objId="3"/>
        <p14:stopEvt time="29732" objId="3"/>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3|2.1|1.7|1.7"/>
</p:tagLst>
</file>

<file path=ppt/tags/tag10.xml><?xml version="1.0" encoding="utf-8"?>
<p:tagLst xmlns:a="http://schemas.openxmlformats.org/drawingml/2006/main" xmlns:r="http://schemas.openxmlformats.org/officeDocument/2006/relationships" xmlns:p="http://schemas.openxmlformats.org/presentationml/2006/main">
  <p:tag name="TIMING" val="|1.5|2.2|4.3|6.8"/>
</p:tagLst>
</file>

<file path=ppt/tags/tag11.xml><?xml version="1.0" encoding="utf-8"?>
<p:tagLst xmlns:a="http://schemas.openxmlformats.org/drawingml/2006/main" xmlns:r="http://schemas.openxmlformats.org/officeDocument/2006/relationships" xmlns:p="http://schemas.openxmlformats.org/presentationml/2006/main">
  <p:tag name="TIMING" val="|2|2.2|1.5|3.4|9.6"/>
</p:tagLst>
</file>

<file path=ppt/tags/tag12.xml><?xml version="1.0" encoding="utf-8"?>
<p:tagLst xmlns:a="http://schemas.openxmlformats.org/drawingml/2006/main" xmlns:r="http://schemas.openxmlformats.org/officeDocument/2006/relationships" xmlns:p="http://schemas.openxmlformats.org/presentationml/2006/main">
  <p:tag name="TIMING" val="|2.6|2.7|2.5"/>
</p:tagLst>
</file>

<file path=ppt/tags/tag13.xml><?xml version="1.0" encoding="utf-8"?>
<p:tagLst xmlns:a="http://schemas.openxmlformats.org/drawingml/2006/main" xmlns:r="http://schemas.openxmlformats.org/officeDocument/2006/relationships" xmlns:p="http://schemas.openxmlformats.org/presentationml/2006/main">
  <p:tag name="TIMING" val="|1.5|1.8|2.1"/>
</p:tagLst>
</file>

<file path=ppt/tags/tag14.xml><?xml version="1.0" encoding="utf-8"?>
<p:tagLst xmlns:a="http://schemas.openxmlformats.org/drawingml/2006/main" xmlns:r="http://schemas.openxmlformats.org/officeDocument/2006/relationships" xmlns:p="http://schemas.openxmlformats.org/presentationml/2006/main">
  <p:tag name="TIMING" val="|2.9|2.8|2.5|6.6|13"/>
</p:tagLst>
</file>

<file path=ppt/tags/tag15.xml><?xml version="1.0" encoding="utf-8"?>
<p:tagLst xmlns:a="http://schemas.openxmlformats.org/drawingml/2006/main" xmlns:r="http://schemas.openxmlformats.org/officeDocument/2006/relationships" xmlns:p="http://schemas.openxmlformats.org/presentationml/2006/main">
  <p:tag name="TIMING" val="|2.8|2.5"/>
</p:tagLst>
</file>

<file path=ppt/tags/tag16.xml><?xml version="1.0" encoding="utf-8"?>
<p:tagLst xmlns:a="http://schemas.openxmlformats.org/drawingml/2006/main" xmlns:r="http://schemas.openxmlformats.org/officeDocument/2006/relationships" xmlns:p="http://schemas.openxmlformats.org/presentationml/2006/main">
  <p:tag name="TIMING" val="|2.4|0.8|1.7|1.7|0.8|0.6|4|16.1|12.4|0.9"/>
</p:tagLst>
</file>

<file path=ppt/tags/tag17.xml><?xml version="1.0" encoding="utf-8"?>
<p:tagLst xmlns:a="http://schemas.openxmlformats.org/drawingml/2006/main" xmlns:r="http://schemas.openxmlformats.org/officeDocument/2006/relationships" xmlns:p="http://schemas.openxmlformats.org/presentationml/2006/main">
  <p:tag name="TIMING" val="|2.7|1.5|4.4|1.2|6|8.7"/>
</p:tagLst>
</file>

<file path=ppt/tags/tag18.xml><?xml version="1.0" encoding="utf-8"?>
<p:tagLst xmlns:a="http://schemas.openxmlformats.org/drawingml/2006/main" xmlns:r="http://schemas.openxmlformats.org/officeDocument/2006/relationships" xmlns:p="http://schemas.openxmlformats.org/presentationml/2006/main">
  <p:tag name="TIMING" val="|2.3|3.1|15.5|14.6"/>
</p:tagLst>
</file>

<file path=ppt/tags/tag19.xml><?xml version="1.0" encoding="utf-8"?>
<p:tagLst xmlns:a="http://schemas.openxmlformats.org/drawingml/2006/main" xmlns:r="http://schemas.openxmlformats.org/officeDocument/2006/relationships" xmlns:p="http://schemas.openxmlformats.org/presentationml/2006/main">
  <p:tag name="TIMING" val="|3|3.2|3|1.6|2.3|6.3"/>
</p:tagLst>
</file>

<file path=ppt/tags/tag2.xml><?xml version="1.0" encoding="utf-8"?>
<p:tagLst xmlns:a="http://schemas.openxmlformats.org/drawingml/2006/main" xmlns:r="http://schemas.openxmlformats.org/officeDocument/2006/relationships" xmlns:p="http://schemas.openxmlformats.org/presentationml/2006/main">
  <p:tag name="TIMING" val="|2.3|3.3|12.5|3.5|4.5|1.4"/>
</p:tagLst>
</file>

<file path=ppt/tags/tag20.xml><?xml version="1.0" encoding="utf-8"?>
<p:tagLst xmlns:a="http://schemas.openxmlformats.org/drawingml/2006/main" xmlns:r="http://schemas.openxmlformats.org/officeDocument/2006/relationships" xmlns:p="http://schemas.openxmlformats.org/presentationml/2006/main">
  <p:tag name="TIMING" val="|2.5|4.5|3|28.3"/>
</p:tagLst>
</file>

<file path=ppt/tags/tag21.xml><?xml version="1.0" encoding="utf-8"?>
<p:tagLst xmlns:a="http://schemas.openxmlformats.org/drawingml/2006/main" xmlns:r="http://schemas.openxmlformats.org/officeDocument/2006/relationships" xmlns:p="http://schemas.openxmlformats.org/presentationml/2006/main">
  <p:tag name="TIMING" val="|2.4|7|11.2"/>
</p:tagLst>
</file>

<file path=ppt/tags/tag22.xml><?xml version="1.0" encoding="utf-8"?>
<p:tagLst xmlns:a="http://schemas.openxmlformats.org/drawingml/2006/main" xmlns:r="http://schemas.openxmlformats.org/officeDocument/2006/relationships" xmlns:p="http://schemas.openxmlformats.org/presentationml/2006/main">
  <p:tag name="TIMING" val="|2"/>
</p:tagLst>
</file>

<file path=ppt/tags/tag3.xml><?xml version="1.0" encoding="utf-8"?>
<p:tagLst xmlns:a="http://schemas.openxmlformats.org/drawingml/2006/main" xmlns:r="http://schemas.openxmlformats.org/officeDocument/2006/relationships" xmlns:p="http://schemas.openxmlformats.org/presentationml/2006/main">
  <p:tag name="TIMING" val="|1.9|1.6|2.2|14.7|3.5|8.7|1.4"/>
</p:tagLst>
</file>

<file path=ppt/tags/tag4.xml><?xml version="1.0" encoding="utf-8"?>
<p:tagLst xmlns:a="http://schemas.openxmlformats.org/drawingml/2006/main" xmlns:r="http://schemas.openxmlformats.org/officeDocument/2006/relationships" xmlns:p="http://schemas.openxmlformats.org/presentationml/2006/main">
  <p:tag name="TIMING" val="|2.1|4.1|10.4|29.6|1.9|0.8"/>
</p:tagLst>
</file>

<file path=ppt/tags/tag5.xml><?xml version="1.0" encoding="utf-8"?>
<p:tagLst xmlns:a="http://schemas.openxmlformats.org/drawingml/2006/main" xmlns:r="http://schemas.openxmlformats.org/officeDocument/2006/relationships" xmlns:p="http://schemas.openxmlformats.org/presentationml/2006/main">
  <p:tag name="TIMING" val="|2.5|2.8|11.2|1.1|5.5|5"/>
</p:tagLst>
</file>

<file path=ppt/tags/tag6.xml><?xml version="1.0" encoding="utf-8"?>
<p:tagLst xmlns:a="http://schemas.openxmlformats.org/drawingml/2006/main" xmlns:r="http://schemas.openxmlformats.org/officeDocument/2006/relationships" xmlns:p="http://schemas.openxmlformats.org/presentationml/2006/main">
  <p:tag name="TIMING" val="|1.9"/>
</p:tagLst>
</file>

<file path=ppt/tags/tag7.xml><?xml version="1.0" encoding="utf-8"?>
<p:tagLst xmlns:a="http://schemas.openxmlformats.org/drawingml/2006/main" xmlns:r="http://schemas.openxmlformats.org/officeDocument/2006/relationships" xmlns:p="http://schemas.openxmlformats.org/presentationml/2006/main">
  <p:tag name="TIMING" val="|2.5|2.7|3.2|15.4"/>
</p:tagLst>
</file>

<file path=ppt/tags/tag8.xml><?xml version="1.0" encoding="utf-8"?>
<p:tagLst xmlns:a="http://schemas.openxmlformats.org/drawingml/2006/main" xmlns:r="http://schemas.openxmlformats.org/officeDocument/2006/relationships" xmlns:p="http://schemas.openxmlformats.org/presentationml/2006/main">
  <p:tag name="TIMING" val="|2.6|2.4|4.9|2.9|4.1"/>
</p:tagLst>
</file>

<file path=ppt/tags/tag9.xml><?xml version="1.0" encoding="utf-8"?>
<p:tagLst xmlns:a="http://schemas.openxmlformats.org/drawingml/2006/main" xmlns:r="http://schemas.openxmlformats.org/officeDocument/2006/relationships" xmlns:p="http://schemas.openxmlformats.org/presentationml/2006/main">
  <p:tag name="TIMING" val="|2.2|1.3|2.6|12.9"/>
</p:tagLst>
</file>

<file path=ppt/theme/theme1.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TC101859862[[fn=Urban Pop]]</Template>
  <TotalTime>1547</TotalTime>
  <Words>2695</Words>
  <Application>Microsoft Office PowerPoint</Application>
  <PresentationFormat>On-screen Show (4:3)</PresentationFormat>
  <Paragraphs>190</Paragraphs>
  <Slides>25</Slides>
  <Notes>24</Notes>
  <HiddenSlides>0</HiddenSlides>
  <MMClips>29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Rockwell</vt:lpstr>
      <vt:lpstr>Wingdings 2</vt:lpstr>
      <vt:lpstr>Calibri</vt:lpstr>
      <vt:lpstr>Comic Sans MS</vt:lpstr>
      <vt:lpstr>Urban Pop</vt:lpstr>
      <vt:lpstr>Diffusion of Moodle</vt:lpstr>
      <vt:lpstr>Need</vt:lpstr>
      <vt:lpstr>PowerPoint Presentation</vt:lpstr>
      <vt:lpstr>Research</vt:lpstr>
      <vt:lpstr>Development</vt:lpstr>
      <vt:lpstr>Commercialization</vt:lpstr>
      <vt:lpstr>PowerPoint Presentation</vt:lpstr>
      <vt:lpstr>Knowledge</vt:lpstr>
      <vt:lpstr>Persuasion</vt:lpstr>
      <vt:lpstr>Decision</vt:lpstr>
      <vt:lpstr>Implementation</vt:lpstr>
      <vt:lpstr>Confirmation</vt:lpstr>
      <vt:lpstr>Confirmation by  Martin Dougaimas</vt:lpstr>
      <vt:lpstr>PowerPoint Presentation</vt:lpstr>
      <vt:lpstr>An Introduction to moodle</vt:lpstr>
      <vt:lpstr>S-Curve of the  Adoption of Moodle</vt:lpstr>
      <vt:lpstr>Moodle Adoption from  2003- Present </vt:lpstr>
      <vt:lpstr>Who is adopting Moodle?</vt:lpstr>
      <vt:lpstr>Who is lagging  in adopting Moodle?</vt:lpstr>
      <vt:lpstr>How can Moodle meet the mass industry of K-12 Education?</vt:lpstr>
      <vt:lpstr>Decentralized Diffusion  for Moodle</vt:lpstr>
      <vt:lpstr>Our Move Towards  Positive Social Change</vt:lpstr>
      <vt:lpstr>How will Moodle improve Carroll County Schools?</vt:lpstr>
      <vt:lpstr>PowerPoint Presentation</vt:lpstr>
      <vt:lpstr>References</vt:lpstr>
    </vt:vector>
  </TitlesOfParts>
  <Company>Carroll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Diffusion of Moodle</dc:title>
  <dc:creator>MZE</dc:creator>
  <cp:lastModifiedBy>Brad Harrell</cp:lastModifiedBy>
  <cp:revision>164</cp:revision>
  <dcterms:created xsi:type="dcterms:W3CDTF">2011-10-01T00:44:51Z</dcterms:created>
  <dcterms:modified xsi:type="dcterms:W3CDTF">2011-11-21T03:54:26Z</dcterms:modified>
</cp:coreProperties>
</file>